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2"/>
  </p:handoutMasterIdLst>
  <p:sldIdLst>
    <p:sldId id="256" r:id="rId2"/>
    <p:sldId id="270" r:id="rId3"/>
    <p:sldId id="271" r:id="rId4"/>
    <p:sldId id="272" r:id="rId5"/>
    <p:sldId id="268" r:id="rId6"/>
    <p:sldId id="269" r:id="rId7"/>
    <p:sldId id="257" r:id="rId8"/>
    <p:sldId id="273" r:id="rId9"/>
    <p:sldId id="263" r:id="rId10"/>
    <p:sldId id="259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2FC44B8-1637-44F8-BD0F-F929C6A6F74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269657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BB897A-AEBA-4EAD-BD45-789B2C8F303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56910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647D1B-01E1-47DD-A8FA-3E4B644014C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473773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407D48-7712-4A70-B749-6A2A4D32F39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79073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DF5B99-12F3-4F15-958A-D5BEDAA313E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934125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E04337-AA57-48C5-A148-959F59C89DF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210146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4BA9D4-3A0F-4E2C-9B70-4D2044A13C6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21759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3EE2B0-BAEA-4727-9381-C1A4C0BFF7B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14367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00DD0D-894D-42D0-AB21-9DD8D675EA1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38779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0E8C06-A432-41CF-9804-A3DDA5FB4A9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716351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AC0B60-296F-4732-A216-495B741C70E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969898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DF3735-9A11-4A29-9024-72BBC045F7C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841729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5768B2A-2392-4E19-BE77-1BBEA024DFE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304800" y="-76200"/>
            <a:ext cx="8458200" cy="1143000"/>
          </a:xfrm>
        </p:spPr>
        <p:txBody>
          <a:bodyPr/>
          <a:lstStyle/>
          <a:p>
            <a:r>
              <a:rPr lang="en-US" altLang="en-US" sz="3600" dirty="0">
                <a:solidFill>
                  <a:srgbClr val="0070C0"/>
                </a:solidFill>
              </a:rPr>
              <a:t>Me llamo _________ Clase </a:t>
            </a:r>
            <a:r>
              <a:rPr lang="en-US" altLang="en-US" sz="3600" dirty="0" smtClean="0">
                <a:solidFill>
                  <a:srgbClr val="0070C0"/>
                </a:solidFill>
              </a:rPr>
              <a:t>602</a:t>
            </a:r>
            <a:r>
              <a:rPr lang="en-US" altLang="en-US" sz="3600" dirty="0">
                <a:solidFill>
                  <a:srgbClr val="0070C0"/>
                </a:solidFill>
              </a:rPr>
              <a:t/>
            </a:r>
            <a:br>
              <a:rPr lang="en-US" altLang="en-US" sz="3600" dirty="0">
                <a:solidFill>
                  <a:srgbClr val="0070C0"/>
                </a:solidFill>
              </a:rPr>
            </a:br>
            <a:r>
              <a:rPr lang="en-US" altLang="en-US" sz="3600" dirty="0">
                <a:solidFill>
                  <a:srgbClr val="0070C0"/>
                </a:solidFill>
              </a:rPr>
              <a:t>La fecha es </a:t>
            </a:r>
            <a:r>
              <a:rPr lang="en-US" altLang="en-US" sz="3600">
                <a:solidFill>
                  <a:srgbClr val="0070C0"/>
                </a:solidFill>
              </a:rPr>
              <a:t>el </a:t>
            </a:r>
            <a:r>
              <a:rPr lang="en-US" altLang="en-US" sz="3600" smtClean="0">
                <a:solidFill>
                  <a:srgbClr val="0070C0"/>
                </a:solidFill>
              </a:rPr>
              <a:t>5 </a:t>
            </a:r>
            <a:r>
              <a:rPr lang="en-US" altLang="en-US" sz="3600" dirty="0">
                <a:solidFill>
                  <a:srgbClr val="0070C0"/>
                </a:solidFill>
              </a:rPr>
              <a:t>de </a:t>
            </a:r>
            <a:r>
              <a:rPr lang="en-US" altLang="en-US" sz="3600" dirty="0" err="1" smtClean="0">
                <a:solidFill>
                  <a:srgbClr val="0070C0"/>
                </a:solidFill>
              </a:rPr>
              <a:t>diciembre</a:t>
            </a:r>
            <a:r>
              <a:rPr lang="en-US" altLang="en-US" sz="3600" dirty="0" smtClean="0">
                <a:solidFill>
                  <a:srgbClr val="0070C0"/>
                </a:solidFill>
              </a:rPr>
              <a:t> </a:t>
            </a:r>
            <a:r>
              <a:rPr lang="en-US" altLang="en-US" sz="3600" dirty="0">
                <a:solidFill>
                  <a:srgbClr val="0070C0"/>
                </a:solidFill>
              </a:rPr>
              <a:t>del </a:t>
            </a:r>
            <a:r>
              <a:rPr lang="en-US" altLang="en-US" sz="3600" dirty="0" smtClean="0">
                <a:solidFill>
                  <a:srgbClr val="0070C0"/>
                </a:solidFill>
              </a:rPr>
              <a:t>2016</a:t>
            </a:r>
            <a:endParaRPr lang="en-US" altLang="en-US" sz="3600" dirty="0">
              <a:solidFill>
                <a:srgbClr val="0070C0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28600" y="1066800"/>
            <a:ext cx="8915400" cy="4876800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s-ES_tradnl" altLang="en-US" dirty="0">
                <a:solidFill>
                  <a:srgbClr val="FF3399"/>
                </a:solidFill>
              </a:rPr>
              <a:t>Propósito # </a:t>
            </a:r>
            <a:r>
              <a:rPr lang="es-ES_tradnl" altLang="en-US" dirty="0" smtClean="0">
                <a:solidFill>
                  <a:srgbClr val="FF3399"/>
                </a:solidFill>
              </a:rPr>
              <a:t>25: </a:t>
            </a:r>
            <a:r>
              <a:rPr lang="es-ES_tradnl" altLang="en-US" dirty="0"/>
              <a:t>¿Cómo repasamos el verbo “Ser” para la Prueba </a:t>
            </a:r>
            <a:r>
              <a:rPr lang="es-ES_tradnl" altLang="en-US" dirty="0" smtClean="0"/>
              <a:t>3?</a:t>
            </a:r>
          </a:p>
          <a:p>
            <a:pPr marL="609600" indent="-609600">
              <a:buFontTx/>
              <a:buNone/>
            </a:pPr>
            <a:r>
              <a:rPr lang="es-ES_tradnl" altLang="en-US" sz="1800" i="1" dirty="0" smtClean="0">
                <a:solidFill>
                  <a:srgbClr val="7030A0"/>
                </a:solidFill>
              </a:rPr>
              <a:t>L.O. to </a:t>
            </a:r>
            <a:r>
              <a:rPr lang="es-ES_tradnl" altLang="en-US" sz="1800" i="1" dirty="0" err="1" smtClean="0">
                <a:solidFill>
                  <a:srgbClr val="7030A0"/>
                </a:solidFill>
              </a:rPr>
              <a:t>practice</a:t>
            </a:r>
            <a:r>
              <a:rPr lang="es-ES_tradnl" altLang="en-US" sz="1800" i="1" dirty="0" smtClean="0">
                <a:solidFill>
                  <a:srgbClr val="7030A0"/>
                </a:solidFill>
              </a:rPr>
              <a:t> </a:t>
            </a:r>
            <a:r>
              <a:rPr lang="es-ES_tradnl" altLang="en-US" sz="1800" i="1" dirty="0" err="1" smtClean="0">
                <a:solidFill>
                  <a:srgbClr val="7030A0"/>
                </a:solidFill>
              </a:rPr>
              <a:t>the</a:t>
            </a:r>
            <a:r>
              <a:rPr lang="es-ES_tradnl" altLang="en-US" sz="1800" i="1" dirty="0" smtClean="0">
                <a:solidFill>
                  <a:srgbClr val="7030A0"/>
                </a:solidFill>
              </a:rPr>
              <a:t> use and </a:t>
            </a:r>
            <a:r>
              <a:rPr lang="es-ES_tradnl" altLang="en-US" sz="1800" i="1" dirty="0" err="1" smtClean="0">
                <a:solidFill>
                  <a:srgbClr val="7030A0"/>
                </a:solidFill>
              </a:rPr>
              <a:t>form</a:t>
            </a:r>
            <a:r>
              <a:rPr lang="es-ES_tradnl" altLang="en-US" sz="1800" i="1" dirty="0" smtClean="0">
                <a:solidFill>
                  <a:srgbClr val="7030A0"/>
                </a:solidFill>
              </a:rPr>
              <a:t> of </a:t>
            </a:r>
            <a:r>
              <a:rPr lang="es-ES_tradnl" altLang="en-US" sz="1800" i="1" dirty="0" err="1" smtClean="0">
                <a:solidFill>
                  <a:srgbClr val="7030A0"/>
                </a:solidFill>
              </a:rPr>
              <a:t>the</a:t>
            </a:r>
            <a:r>
              <a:rPr lang="es-ES_tradnl" altLang="en-US" sz="1800" i="1" dirty="0" smtClean="0">
                <a:solidFill>
                  <a:srgbClr val="7030A0"/>
                </a:solidFill>
              </a:rPr>
              <a:t> </a:t>
            </a:r>
            <a:r>
              <a:rPr lang="es-ES_tradnl" altLang="en-US" sz="1800" i="1" dirty="0" err="1" smtClean="0">
                <a:solidFill>
                  <a:srgbClr val="7030A0"/>
                </a:solidFill>
              </a:rPr>
              <a:t>verb</a:t>
            </a:r>
            <a:r>
              <a:rPr lang="es-ES_tradnl" altLang="en-US" sz="1800" i="1" dirty="0" smtClean="0">
                <a:solidFill>
                  <a:srgbClr val="7030A0"/>
                </a:solidFill>
              </a:rPr>
              <a:t> “ser”  and </a:t>
            </a:r>
            <a:r>
              <a:rPr lang="es-ES_tradnl" altLang="en-US" sz="1800" i="1" dirty="0" err="1" smtClean="0">
                <a:solidFill>
                  <a:srgbClr val="7030A0"/>
                </a:solidFill>
              </a:rPr>
              <a:t>Spanish</a:t>
            </a:r>
            <a:r>
              <a:rPr lang="es-ES_tradnl" altLang="en-US" sz="1800" i="1" dirty="0" smtClean="0">
                <a:solidFill>
                  <a:srgbClr val="7030A0"/>
                </a:solidFill>
              </a:rPr>
              <a:t> </a:t>
            </a:r>
            <a:r>
              <a:rPr lang="es-ES_tradnl" altLang="en-US" sz="1800" i="1" dirty="0" err="1" smtClean="0">
                <a:solidFill>
                  <a:srgbClr val="7030A0"/>
                </a:solidFill>
              </a:rPr>
              <a:t>subject</a:t>
            </a:r>
            <a:r>
              <a:rPr lang="es-ES_tradnl" altLang="en-US" sz="1800" i="1" dirty="0" smtClean="0">
                <a:solidFill>
                  <a:srgbClr val="7030A0"/>
                </a:solidFill>
              </a:rPr>
              <a:t> </a:t>
            </a:r>
            <a:r>
              <a:rPr lang="es-ES_tradnl" altLang="en-US" sz="1800" i="1" dirty="0" err="1" smtClean="0">
                <a:solidFill>
                  <a:srgbClr val="7030A0"/>
                </a:solidFill>
              </a:rPr>
              <a:t>pronouns</a:t>
            </a:r>
            <a:endParaRPr lang="es-ES_tradnl" altLang="en-US" sz="1800" i="1" dirty="0">
              <a:solidFill>
                <a:srgbClr val="7030A0"/>
              </a:solidFill>
            </a:endParaRPr>
          </a:p>
          <a:p>
            <a:pPr marL="609600" indent="-609600">
              <a:buFontTx/>
              <a:buNone/>
            </a:pPr>
            <a:r>
              <a:rPr lang="es-ES_tradnl" altLang="en-US" dirty="0">
                <a:solidFill>
                  <a:srgbClr val="FF0066"/>
                </a:solidFill>
              </a:rPr>
              <a:t>Actividad Inicial:</a:t>
            </a:r>
          </a:p>
          <a:p>
            <a:pPr marL="609600" indent="-609600">
              <a:buFontTx/>
              <a:buNone/>
            </a:pPr>
            <a:r>
              <a:rPr lang="es-ES_tradnl" altLang="en-US" dirty="0">
                <a:solidFill>
                  <a:srgbClr val="FF0066"/>
                </a:solidFill>
              </a:rPr>
              <a:t>1.</a:t>
            </a:r>
            <a:r>
              <a:rPr lang="es-ES_tradnl" altLang="en-US" dirty="0"/>
              <a:t> ¿De dónde eres?</a:t>
            </a:r>
          </a:p>
          <a:p>
            <a:pPr marL="609600" indent="-609600">
              <a:buFontTx/>
              <a:buNone/>
            </a:pPr>
            <a:endParaRPr lang="es-ES_tradnl" altLang="en-US" dirty="0"/>
          </a:p>
          <a:p>
            <a:pPr marL="609600" indent="-609600">
              <a:buFontTx/>
              <a:buNone/>
            </a:pPr>
            <a:r>
              <a:rPr lang="es-ES_tradnl" altLang="en-US" dirty="0">
                <a:solidFill>
                  <a:srgbClr val="FF0066"/>
                </a:solidFill>
              </a:rPr>
              <a:t>2. </a:t>
            </a:r>
            <a:r>
              <a:rPr lang="es-ES_tradnl" altLang="en-US" dirty="0"/>
              <a:t>¿En qué escuela eres alumno?</a:t>
            </a:r>
          </a:p>
          <a:p>
            <a:pPr marL="609600" indent="-609600">
              <a:buFontTx/>
              <a:buNone/>
            </a:pPr>
            <a:endParaRPr lang="es-ES_tradnl" altLang="en-US" dirty="0"/>
          </a:p>
          <a:p>
            <a:pPr marL="609600" indent="-609600">
              <a:buFontTx/>
              <a:buNone/>
            </a:pPr>
            <a:r>
              <a:rPr lang="es-ES_tradnl" altLang="en-US" dirty="0">
                <a:solidFill>
                  <a:srgbClr val="FF0066"/>
                </a:solidFill>
              </a:rPr>
              <a:t>3. </a:t>
            </a:r>
            <a:r>
              <a:rPr lang="es-ES_tradnl" altLang="en-US" dirty="0"/>
              <a:t>¿Es fácil o difícil el español? </a:t>
            </a:r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381000" y="3535363"/>
            <a:ext cx="86106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>
                <a:solidFill>
                  <a:srgbClr val="008000"/>
                </a:solidFill>
              </a:rPr>
              <a:t>(Yo) Soy de </a:t>
            </a:r>
            <a:r>
              <a:rPr lang="en-US" altLang="en-US" sz="3200" u="sng">
                <a:solidFill>
                  <a:srgbClr val="008000"/>
                </a:solidFill>
              </a:rPr>
              <a:t>Estados Unidos, Nueva York, etc.</a:t>
            </a:r>
            <a:endParaRPr lang="en-US" altLang="en-US" sz="2800" u="sng">
              <a:solidFill>
                <a:srgbClr val="008000"/>
              </a:solidFill>
            </a:endParaRPr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1219200" y="4724400"/>
            <a:ext cx="60198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 dirty="0">
                <a:solidFill>
                  <a:srgbClr val="008000"/>
                </a:solidFill>
              </a:rPr>
              <a:t>(</a:t>
            </a:r>
            <a:r>
              <a:rPr lang="en-US" altLang="en-US" sz="3200" dirty="0" err="1">
                <a:solidFill>
                  <a:srgbClr val="008000"/>
                </a:solidFill>
              </a:rPr>
              <a:t>Yo</a:t>
            </a:r>
            <a:r>
              <a:rPr lang="en-US" altLang="en-US" sz="3200" dirty="0">
                <a:solidFill>
                  <a:srgbClr val="008000"/>
                </a:solidFill>
              </a:rPr>
              <a:t>) soy </a:t>
            </a:r>
            <a:r>
              <a:rPr lang="en-US" altLang="en-US" sz="3200" dirty="0" err="1">
                <a:solidFill>
                  <a:srgbClr val="008000"/>
                </a:solidFill>
              </a:rPr>
              <a:t>alumno</a:t>
            </a:r>
            <a:r>
              <a:rPr lang="en-US" altLang="en-US" sz="3200" dirty="0">
                <a:solidFill>
                  <a:srgbClr val="008000"/>
                </a:solidFill>
              </a:rPr>
              <a:t> </a:t>
            </a:r>
            <a:r>
              <a:rPr lang="en-US" altLang="en-US" sz="3200" dirty="0" err="1">
                <a:solidFill>
                  <a:srgbClr val="008000"/>
                </a:solidFill>
              </a:rPr>
              <a:t>en</a:t>
            </a:r>
            <a:r>
              <a:rPr lang="en-US" altLang="en-US" sz="3200" dirty="0">
                <a:solidFill>
                  <a:srgbClr val="008000"/>
                </a:solidFill>
              </a:rPr>
              <a:t> TRCS. </a:t>
            </a:r>
            <a:endParaRPr lang="en-US" altLang="en-US" sz="2800" dirty="0">
              <a:solidFill>
                <a:srgbClr val="008000"/>
              </a:solidFill>
            </a:endParaRPr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1143000" y="5897563"/>
            <a:ext cx="65532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3200" dirty="0">
                <a:solidFill>
                  <a:srgbClr val="008000"/>
                </a:solidFill>
              </a:rPr>
              <a:t>El español es fácil (difícil) </a:t>
            </a:r>
            <a:endParaRPr lang="es-ES_tradnl" altLang="en-US" sz="2800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4" grpId="0"/>
      <p:bldP spid="2055" grpId="0"/>
      <p:bldP spid="205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solidFill>
                  <a:srgbClr val="FF0066"/>
                </a:solidFill>
              </a:rPr>
              <a:t>Practica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AutoNum type="arabicPeriod"/>
            </a:pPr>
            <a:r>
              <a:rPr lang="es-ES_tradnl" altLang="en-US" dirty="0"/>
              <a:t>¿Son inteligentes los estudiantes?</a:t>
            </a:r>
          </a:p>
          <a:p>
            <a:pPr marL="609600" indent="-609600">
              <a:buFontTx/>
              <a:buAutoNum type="arabicPeriod"/>
            </a:pPr>
            <a:endParaRPr lang="es-ES_tradnl" altLang="en-US" dirty="0"/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¿Son ustedes alumnos en una escuela grande o pequeña?</a:t>
            </a:r>
          </a:p>
          <a:p>
            <a:pPr marL="609600" indent="-609600">
              <a:buFontTx/>
              <a:buAutoNum type="arabicPeriod"/>
            </a:pPr>
            <a:endParaRPr lang="es-ES_tradnl" altLang="en-US" dirty="0"/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¿Quien es </a:t>
            </a:r>
            <a:r>
              <a:rPr lang="es-ES_tradnl" altLang="en-US" dirty="0" smtClean="0"/>
              <a:t>la profesora </a:t>
            </a:r>
            <a:r>
              <a:rPr lang="es-ES_tradnl" altLang="en-US" dirty="0"/>
              <a:t>de historia?</a:t>
            </a:r>
          </a:p>
          <a:p>
            <a:pPr marL="609600" indent="-609600">
              <a:buFontTx/>
              <a:buAutoNum type="arabicPeriod"/>
            </a:pPr>
            <a:endParaRPr lang="es-ES_tradnl" altLang="en-US" dirty="0"/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838200" y="2163763"/>
            <a:ext cx="73152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>
                <a:solidFill>
                  <a:srgbClr val="008000"/>
                </a:solidFill>
              </a:rPr>
              <a:t>Si, los estudiantes son inteligentes. </a:t>
            </a:r>
            <a:endParaRPr lang="en-US" altLang="en-US" sz="2800">
              <a:solidFill>
                <a:srgbClr val="008000"/>
              </a:solidFill>
            </a:endParaRPr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914400" y="3916363"/>
            <a:ext cx="82296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3200">
                <a:solidFill>
                  <a:srgbClr val="008000"/>
                </a:solidFill>
              </a:rPr>
              <a:t>Somos alumnos en una escuela pequeña.</a:t>
            </a:r>
            <a:endParaRPr lang="es-ES_tradnl" altLang="en-US" sz="2800">
              <a:solidFill>
                <a:srgbClr val="008000"/>
              </a:solidFill>
            </a:endParaRPr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1295400" y="4983163"/>
            <a:ext cx="67056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 dirty="0" smtClean="0">
                <a:solidFill>
                  <a:srgbClr val="008000"/>
                </a:solidFill>
              </a:rPr>
              <a:t>La </a:t>
            </a:r>
            <a:r>
              <a:rPr lang="en-US" altLang="en-US" sz="3200" smtClean="0">
                <a:solidFill>
                  <a:srgbClr val="008000"/>
                </a:solidFill>
              </a:rPr>
              <a:t>profesora </a:t>
            </a:r>
            <a:r>
              <a:rPr lang="en-US" altLang="en-US" sz="3200" dirty="0">
                <a:solidFill>
                  <a:srgbClr val="008000"/>
                </a:solidFill>
              </a:rPr>
              <a:t>de </a:t>
            </a:r>
            <a:r>
              <a:rPr lang="en-US" altLang="en-US" sz="3200" dirty="0" err="1">
                <a:solidFill>
                  <a:srgbClr val="008000"/>
                </a:solidFill>
              </a:rPr>
              <a:t>historia</a:t>
            </a:r>
            <a:r>
              <a:rPr lang="en-US" altLang="en-US" sz="3200" dirty="0">
                <a:solidFill>
                  <a:srgbClr val="008000"/>
                </a:solidFill>
              </a:rPr>
              <a:t> es </a:t>
            </a:r>
            <a:r>
              <a:rPr lang="en-US" altLang="en-US" sz="3200" dirty="0" err="1" smtClean="0">
                <a:solidFill>
                  <a:srgbClr val="008000"/>
                </a:solidFill>
              </a:rPr>
              <a:t>Renay</a:t>
            </a:r>
            <a:r>
              <a:rPr lang="en-US" altLang="en-US" sz="3200" dirty="0" smtClean="0">
                <a:solidFill>
                  <a:srgbClr val="008000"/>
                </a:solidFill>
              </a:rPr>
              <a:t>.</a:t>
            </a:r>
            <a:endParaRPr lang="en-US" altLang="en-US" sz="2800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/>
      <p:bldP spid="7173" grpId="0"/>
      <p:bldP spid="717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04800"/>
            <a:ext cx="8686800" cy="914400"/>
          </a:xfrm>
        </p:spPr>
        <p:txBody>
          <a:bodyPr/>
          <a:lstStyle/>
          <a:p>
            <a:r>
              <a:rPr lang="en-US" altLang="en-US" sz="4000" b="1" dirty="0" err="1">
                <a:solidFill>
                  <a:srgbClr val="FF0000"/>
                </a:solidFill>
              </a:rPr>
              <a:t>Repaso</a:t>
            </a:r>
            <a:r>
              <a:rPr lang="en-US" altLang="en-US" sz="4000" b="1" dirty="0">
                <a:solidFill>
                  <a:srgbClr val="FF0000"/>
                </a:solidFill>
              </a:rPr>
              <a:t> </a:t>
            </a:r>
            <a:r>
              <a:rPr lang="en-US" altLang="en-US" sz="4000" b="1" dirty="0" smtClean="0">
                <a:solidFill>
                  <a:srgbClr val="FF0000"/>
                </a:solidFill>
              </a:rPr>
              <a:t>del </a:t>
            </a:r>
            <a:r>
              <a:rPr lang="en-US" altLang="en-US" sz="4000" b="1" dirty="0" err="1" smtClean="0">
                <a:solidFill>
                  <a:srgbClr val="FF0000"/>
                </a:solidFill>
              </a:rPr>
              <a:t>Proposito</a:t>
            </a:r>
            <a:r>
              <a:rPr lang="en-US" altLang="en-US" sz="4000" b="1" dirty="0" smtClean="0">
                <a:solidFill>
                  <a:srgbClr val="FF0000"/>
                </a:solidFill>
              </a:rPr>
              <a:t> 24</a:t>
            </a:r>
            <a:endParaRPr lang="en-US" altLang="en-US" sz="4000" b="1" dirty="0">
              <a:solidFill>
                <a:srgbClr val="FF0000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19200"/>
            <a:ext cx="9144000" cy="5562600"/>
          </a:xfrm>
        </p:spPr>
        <p:txBody>
          <a:bodyPr/>
          <a:lstStyle/>
          <a:p>
            <a:pPr marL="609600" indent="-609600"/>
            <a:r>
              <a:rPr lang="en-US" altLang="en-US" i="1" u="sng"/>
              <a:t>Ejercicio A</a:t>
            </a:r>
            <a:r>
              <a:rPr lang="en-US" altLang="en-US" i="1"/>
              <a:t> p.41</a:t>
            </a:r>
            <a:endParaRPr lang="en-US" altLang="en-US"/>
          </a:p>
          <a:p>
            <a:pPr marL="609600" indent="-609600">
              <a:buFontTx/>
              <a:buAutoNum type="arabicParenR"/>
            </a:pPr>
            <a:r>
              <a:rPr lang="en-US" altLang="en-US"/>
              <a:t>¿Es alto o bajo José Cárdenas?</a:t>
            </a:r>
          </a:p>
          <a:p>
            <a:pPr marL="609600" indent="-609600">
              <a:buFontTx/>
              <a:buAutoNum type="arabicParenR"/>
            </a:pPr>
            <a:endParaRPr lang="en-US" altLang="en-US"/>
          </a:p>
          <a:p>
            <a:pPr marL="609600" indent="-609600">
              <a:buFontTx/>
              <a:buAutoNum type="arabicParenR"/>
            </a:pPr>
            <a:r>
              <a:rPr lang="en-US" altLang="en-US"/>
              <a:t>¿Son amigos José y Sandra?</a:t>
            </a:r>
          </a:p>
          <a:p>
            <a:pPr marL="609600" indent="-609600">
              <a:buFontTx/>
              <a:buAutoNum type="arabicParenR"/>
            </a:pPr>
            <a:endParaRPr lang="en-US" altLang="en-US"/>
          </a:p>
          <a:p>
            <a:pPr marL="609600" indent="-609600">
              <a:buFontTx/>
              <a:buAutoNum type="arabicParenR"/>
            </a:pPr>
            <a:r>
              <a:rPr lang="en-US" altLang="en-US"/>
              <a:t>¿Es José un alumno nuevo en la escuela?</a:t>
            </a:r>
          </a:p>
          <a:p>
            <a:pPr marL="609600" indent="-609600">
              <a:buFontTx/>
              <a:buAutoNum type="arabicParenR"/>
            </a:pPr>
            <a:endParaRPr lang="en-US" altLang="en-US"/>
          </a:p>
          <a:p>
            <a:pPr marL="609600" indent="-609600">
              <a:buFontTx/>
              <a:buAutoNum type="arabicParenR"/>
            </a:pPr>
            <a:r>
              <a:rPr lang="en-US" altLang="en-US"/>
              <a:t>¿Es guapo?</a:t>
            </a: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838200" y="2286000"/>
            <a:ext cx="74676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 dirty="0">
                <a:solidFill>
                  <a:srgbClr val="008000"/>
                </a:solidFill>
                <a:latin typeface="Arial" charset="0"/>
              </a:rPr>
              <a:t>José Cárdenas </a:t>
            </a:r>
            <a:r>
              <a:rPr lang="en-US" altLang="en-US" sz="3200" dirty="0" err="1">
                <a:solidFill>
                  <a:srgbClr val="008000"/>
                </a:solidFill>
                <a:latin typeface="Arial" charset="0"/>
              </a:rPr>
              <a:t>es</a:t>
            </a:r>
            <a:r>
              <a:rPr lang="en-US" altLang="en-US" sz="3200" dirty="0">
                <a:solidFill>
                  <a:srgbClr val="008000"/>
                </a:solidFill>
                <a:latin typeface="Arial" charset="0"/>
              </a:rPr>
              <a:t> </a:t>
            </a:r>
            <a:r>
              <a:rPr lang="en-US" altLang="en-US" sz="3200" dirty="0" err="1">
                <a:solidFill>
                  <a:srgbClr val="008000"/>
                </a:solidFill>
                <a:latin typeface="Arial" charset="0"/>
              </a:rPr>
              <a:t>bajo</a:t>
            </a:r>
            <a:r>
              <a:rPr lang="en-US" altLang="en-US" sz="3200" dirty="0">
                <a:solidFill>
                  <a:srgbClr val="008000"/>
                </a:solidFill>
                <a:latin typeface="Arial" charset="0"/>
              </a:rPr>
              <a:t>.</a:t>
            </a: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838200" y="3459163"/>
            <a:ext cx="74676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>
                <a:solidFill>
                  <a:srgbClr val="008000"/>
                </a:solidFill>
                <a:latin typeface="Arial" charset="0"/>
              </a:rPr>
              <a:t>Sí, José y Sandra son amigos.</a:t>
            </a: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838200" y="4724400"/>
            <a:ext cx="8077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>
                <a:solidFill>
                  <a:srgbClr val="008000"/>
                </a:solidFill>
                <a:latin typeface="Arial" charset="0"/>
              </a:rPr>
              <a:t>Sí, José es un alumno nuevo en la escuela.</a:t>
            </a: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838200" y="5821363"/>
            <a:ext cx="74676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>
                <a:solidFill>
                  <a:srgbClr val="008000"/>
                </a:solidFill>
                <a:latin typeface="Arial" charset="0"/>
              </a:rPr>
              <a:t>Sí, José es (bastante) guapo.</a:t>
            </a:r>
          </a:p>
        </p:txBody>
      </p:sp>
    </p:spTree>
    <p:extLst>
      <p:ext uri="{BB962C8B-B14F-4D97-AF65-F5344CB8AC3E}">
        <p14:creationId xmlns:p14="http://schemas.microsoft.com/office/powerpoint/2010/main" val="4153667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/>
      <p:bldP spid="4101" grpId="0"/>
      <p:bldP spid="4102" grpId="0"/>
      <p:bldP spid="410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609600"/>
            <a:ext cx="8229600" cy="6096000"/>
          </a:xfrm>
        </p:spPr>
        <p:txBody>
          <a:bodyPr/>
          <a:lstStyle/>
          <a:p>
            <a:pPr marL="609600" indent="-609600">
              <a:buFont typeface="Wingdings" pitchFamily="2" charset="2"/>
              <a:buNone/>
            </a:pPr>
            <a:r>
              <a:rPr lang="en-US" altLang="en-US" sz="2400">
                <a:solidFill>
                  <a:schemeClr val="bg2"/>
                </a:solidFill>
              </a:rPr>
              <a:t>5)	</a:t>
            </a:r>
            <a:r>
              <a:rPr lang="en-US" altLang="en-US"/>
              <a:t>¿De dónde es?</a:t>
            </a:r>
          </a:p>
          <a:p>
            <a:pPr marL="609600" indent="-609600">
              <a:buFont typeface="Wingdings" pitchFamily="2" charset="2"/>
              <a:buNone/>
            </a:pPr>
            <a:endParaRPr lang="en-US" altLang="en-US"/>
          </a:p>
          <a:p>
            <a:pPr marL="609600" indent="-609600">
              <a:buFont typeface="Wingdings" pitchFamily="2" charset="2"/>
              <a:buNone/>
            </a:pPr>
            <a:r>
              <a:rPr lang="en-US" altLang="en-US" sz="2400">
                <a:solidFill>
                  <a:schemeClr val="bg2"/>
                </a:solidFill>
              </a:rPr>
              <a:t>6)</a:t>
            </a:r>
            <a:r>
              <a:rPr lang="en-US" altLang="en-US"/>
              <a:t> 	Y, ¿de dónde es Anita?</a:t>
            </a:r>
          </a:p>
          <a:p>
            <a:pPr marL="609600" indent="-609600">
              <a:buFont typeface="Wingdings" pitchFamily="2" charset="2"/>
              <a:buNone/>
            </a:pPr>
            <a:endParaRPr lang="en-US" altLang="en-US"/>
          </a:p>
          <a:p>
            <a:pPr marL="609600" indent="-609600">
              <a:buFont typeface="Wingdings" pitchFamily="2" charset="2"/>
              <a:buNone/>
            </a:pPr>
            <a:r>
              <a:rPr lang="en-US" altLang="en-US" sz="2400">
                <a:solidFill>
                  <a:schemeClr val="bg2"/>
                </a:solidFill>
              </a:rPr>
              <a:t>7)</a:t>
            </a:r>
            <a:r>
              <a:rPr lang="en-US" altLang="en-US"/>
              <a:t> 	¿Son colombianos los dos?</a:t>
            </a:r>
          </a:p>
          <a:p>
            <a:pPr marL="609600" indent="-609600">
              <a:buFont typeface="Wingdings" pitchFamily="2" charset="2"/>
              <a:buNone/>
            </a:pPr>
            <a:endParaRPr lang="en-US" altLang="en-US"/>
          </a:p>
          <a:p>
            <a:pPr marL="609600" indent="-609600">
              <a:buFont typeface="Wingdings" pitchFamily="2" charset="2"/>
              <a:buNone/>
            </a:pPr>
            <a:r>
              <a:rPr lang="en-US" altLang="en-US" i="1" u="sng"/>
              <a:t>Ejercicio B:</a:t>
            </a:r>
            <a:endParaRPr lang="en-US" altLang="en-US"/>
          </a:p>
          <a:p>
            <a:pPr marL="609600" indent="-609600">
              <a:buFontTx/>
              <a:buAutoNum type="arabicParenR"/>
            </a:pPr>
            <a:r>
              <a:rPr lang="en-US" altLang="en-US"/>
              <a:t>José es alto.</a:t>
            </a:r>
          </a:p>
          <a:p>
            <a:pPr marL="609600" indent="-609600">
              <a:buFontTx/>
              <a:buAutoNum type="arabicParenR"/>
            </a:pPr>
            <a:endParaRPr lang="en-US" altLang="en-US"/>
          </a:p>
          <a:p>
            <a:pPr marL="609600" indent="-609600">
              <a:buFontTx/>
              <a:buNone/>
            </a:pPr>
            <a:r>
              <a:rPr lang="en-US" altLang="en-US" sz="2400">
                <a:solidFill>
                  <a:schemeClr val="bg2"/>
                </a:solidFill>
              </a:rPr>
              <a:t>2) 	</a:t>
            </a:r>
            <a:r>
              <a:rPr lang="en-US" altLang="en-US"/>
              <a:t>Sandra y José son amigos.</a:t>
            </a: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685800" y="1249363"/>
            <a:ext cx="74676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>
                <a:solidFill>
                  <a:srgbClr val="008000"/>
                </a:solidFill>
                <a:latin typeface="Arial" charset="0"/>
              </a:rPr>
              <a:t>Es de Colombia. </a:t>
            </a:r>
            <a:r>
              <a:rPr lang="en-US" altLang="en-US" sz="3200" i="1">
                <a:solidFill>
                  <a:srgbClr val="008000"/>
                </a:solidFill>
                <a:latin typeface="Arial" charset="0"/>
              </a:rPr>
              <a:t>(Cartagena)</a:t>
            </a:r>
            <a:endParaRPr lang="en-US" altLang="en-US" sz="3200">
              <a:solidFill>
                <a:srgbClr val="008000"/>
              </a:solidFill>
              <a:latin typeface="Arial" charset="0"/>
            </a:endParaRP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685800" y="2468563"/>
            <a:ext cx="74676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>
                <a:solidFill>
                  <a:srgbClr val="008000"/>
                </a:solidFill>
                <a:latin typeface="Arial" charset="0"/>
              </a:rPr>
              <a:t>Anita es de Colombia. </a:t>
            </a:r>
            <a:r>
              <a:rPr lang="en-US" altLang="en-US" sz="3200" i="1">
                <a:solidFill>
                  <a:srgbClr val="008000"/>
                </a:solidFill>
                <a:latin typeface="Arial" charset="0"/>
              </a:rPr>
              <a:t>(también)</a:t>
            </a:r>
            <a:endParaRPr lang="en-US" altLang="en-US" sz="3200">
              <a:solidFill>
                <a:srgbClr val="008000"/>
              </a:solidFill>
              <a:latin typeface="Arial" charset="0"/>
            </a:endParaRP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685800" y="3611563"/>
            <a:ext cx="74676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>
                <a:solidFill>
                  <a:srgbClr val="008000"/>
                </a:solidFill>
                <a:latin typeface="Arial" charset="0"/>
              </a:rPr>
              <a:t>Sí, los dos son colombianos</a:t>
            </a:r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685800" y="5287963"/>
            <a:ext cx="74676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>
                <a:solidFill>
                  <a:srgbClr val="008000"/>
                </a:solidFill>
                <a:latin typeface="Arial" charset="0"/>
              </a:rPr>
              <a:t>No, José es bajo.</a:t>
            </a:r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685800" y="6278563"/>
            <a:ext cx="74676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>
                <a:solidFill>
                  <a:srgbClr val="008000"/>
                </a:solidFill>
                <a:latin typeface="Arial" charset="0"/>
              </a:rPr>
              <a:t>Sí</a:t>
            </a:r>
          </a:p>
        </p:txBody>
      </p:sp>
    </p:spTree>
    <p:extLst>
      <p:ext uri="{BB962C8B-B14F-4D97-AF65-F5344CB8AC3E}">
        <p14:creationId xmlns:p14="http://schemas.microsoft.com/office/powerpoint/2010/main" val="4032053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/>
      <p:bldP spid="5125" grpId="0"/>
      <p:bldP spid="5126" grpId="0"/>
      <p:bldP spid="5127" grpId="0"/>
      <p:bldP spid="512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574516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altLang="en-US" sz="2400" dirty="0">
                <a:solidFill>
                  <a:schemeClr val="bg2"/>
                </a:solidFill>
              </a:rPr>
              <a:t>3)</a:t>
            </a:r>
            <a:r>
              <a:rPr lang="en-US" altLang="en-US" dirty="0"/>
              <a:t> 	José </a:t>
            </a:r>
            <a:r>
              <a:rPr lang="en-US" altLang="en-US" dirty="0" err="1"/>
              <a:t>es</a:t>
            </a:r>
            <a:r>
              <a:rPr lang="en-US" altLang="en-US" dirty="0"/>
              <a:t> </a:t>
            </a:r>
            <a:r>
              <a:rPr lang="en-US" altLang="en-US" dirty="0" err="1"/>
              <a:t>norteamericano</a:t>
            </a:r>
            <a:r>
              <a:rPr lang="en-US" altLang="en-US" dirty="0"/>
              <a:t>.</a:t>
            </a:r>
          </a:p>
          <a:p>
            <a:pPr>
              <a:buFont typeface="Wingdings" pitchFamily="2" charset="2"/>
              <a:buNone/>
            </a:pPr>
            <a:endParaRPr lang="en-US" altLang="en-US" dirty="0"/>
          </a:p>
          <a:p>
            <a:pPr marL="514350" indent="-514350">
              <a:buFont typeface="Wingdings" pitchFamily="2" charset="2"/>
              <a:buAutoNum type="arabicParenR" startAt="4"/>
            </a:pPr>
            <a:r>
              <a:rPr lang="en-US" altLang="en-US" dirty="0" smtClean="0"/>
              <a:t>José </a:t>
            </a:r>
            <a:r>
              <a:rPr lang="en-US" altLang="en-US" dirty="0" err="1"/>
              <a:t>es</a:t>
            </a:r>
            <a:r>
              <a:rPr lang="en-US" altLang="en-US" dirty="0"/>
              <a:t> </a:t>
            </a:r>
            <a:r>
              <a:rPr lang="en-US" altLang="en-US" dirty="0" err="1"/>
              <a:t>colombiano</a:t>
            </a:r>
            <a:r>
              <a:rPr lang="en-US" altLang="en-US" dirty="0"/>
              <a:t> y Sandra </a:t>
            </a:r>
            <a:r>
              <a:rPr lang="en-US" altLang="en-US" dirty="0" err="1"/>
              <a:t>es</a:t>
            </a:r>
            <a:r>
              <a:rPr lang="en-US" altLang="en-US" dirty="0"/>
              <a:t> </a:t>
            </a:r>
            <a:r>
              <a:rPr lang="en-US" altLang="en-US" dirty="0" err="1"/>
              <a:t>colombiana</a:t>
            </a:r>
            <a:r>
              <a:rPr lang="en-US" altLang="en-US" dirty="0"/>
              <a:t> </a:t>
            </a:r>
            <a:r>
              <a:rPr lang="en-US" altLang="en-US" dirty="0" err="1"/>
              <a:t>también</a:t>
            </a:r>
            <a:r>
              <a:rPr lang="en-US" altLang="en-US" dirty="0" smtClean="0"/>
              <a:t>.</a:t>
            </a:r>
          </a:p>
          <a:p>
            <a:pPr marL="0" indent="0">
              <a:buNone/>
            </a:pPr>
            <a:endParaRPr lang="en-US" altLang="en-US" dirty="0"/>
          </a:p>
          <a:p>
            <a:pPr>
              <a:buFont typeface="Wingdings" pitchFamily="2" charset="2"/>
              <a:buNone/>
            </a:pPr>
            <a:r>
              <a:rPr lang="en-US" altLang="en-US" dirty="0" smtClean="0"/>
              <a:t>With a partner, complete </a:t>
            </a:r>
            <a:r>
              <a:rPr lang="en-US" altLang="en-US" i="1" u="sng" dirty="0" err="1" smtClean="0"/>
              <a:t>Ejercicio</a:t>
            </a:r>
            <a:r>
              <a:rPr lang="en-US" altLang="en-US" i="1" u="sng" dirty="0" smtClean="0"/>
              <a:t> C</a:t>
            </a:r>
            <a:r>
              <a:rPr lang="en-US" altLang="en-US" i="1" dirty="0" smtClean="0"/>
              <a:t> </a:t>
            </a:r>
            <a:r>
              <a:rPr lang="en-US" altLang="en-US" dirty="0" smtClean="0"/>
              <a:t>p. 41, in Spanish</a:t>
            </a:r>
            <a:endParaRPr lang="en-US" altLang="en-US" u="sng" dirty="0" smtClean="0"/>
          </a:p>
          <a:p>
            <a:pPr>
              <a:buFont typeface="Wingdings" pitchFamily="2" charset="2"/>
              <a:buNone/>
            </a:pPr>
            <a:endParaRPr lang="en-US" altLang="en-US" i="1" u="sng" dirty="0"/>
          </a:p>
          <a:p>
            <a:pPr>
              <a:buFont typeface="Wingdings" pitchFamily="2" charset="2"/>
              <a:buNone/>
            </a:pPr>
            <a:endParaRPr lang="en-US" altLang="en-US" i="1" u="sng" dirty="0" smtClean="0"/>
          </a:p>
          <a:p>
            <a:pPr>
              <a:buFont typeface="Wingdings" pitchFamily="2" charset="2"/>
              <a:buNone/>
            </a:pPr>
            <a:endParaRPr lang="en-US" altLang="en-US" i="1" u="sng" dirty="0"/>
          </a:p>
          <a:p>
            <a:pPr>
              <a:buFont typeface="Wingdings" pitchFamily="2" charset="2"/>
              <a:buNone/>
            </a:pPr>
            <a:endParaRPr lang="en-US" altLang="en-US" i="1" u="sng" dirty="0"/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838200" y="609600"/>
            <a:ext cx="74676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 dirty="0">
                <a:solidFill>
                  <a:srgbClr val="008000"/>
                </a:solidFill>
                <a:latin typeface="Arial" charset="0"/>
              </a:rPr>
              <a:t>No, José es </a:t>
            </a:r>
            <a:r>
              <a:rPr lang="en-US" altLang="en-US" sz="3200" dirty="0" err="1">
                <a:solidFill>
                  <a:srgbClr val="008000"/>
                </a:solidFill>
                <a:latin typeface="Arial" charset="0"/>
              </a:rPr>
              <a:t>Colombiano</a:t>
            </a:r>
            <a:r>
              <a:rPr lang="en-US" altLang="en-US" sz="3200" dirty="0">
                <a:solidFill>
                  <a:srgbClr val="008000"/>
                </a:solidFill>
                <a:latin typeface="Arial" charset="0"/>
              </a:rPr>
              <a:t>.</a:t>
            </a: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2286000" y="1600200"/>
            <a:ext cx="2590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 dirty="0" smtClean="0">
                <a:solidFill>
                  <a:srgbClr val="008000"/>
                </a:solidFill>
                <a:latin typeface="Arial" charset="0"/>
              </a:rPr>
              <a:t>No.</a:t>
            </a:r>
            <a:endParaRPr lang="en-US" altLang="en-US" sz="3200" dirty="0">
              <a:solidFill>
                <a:srgbClr val="008000"/>
              </a:solidFill>
              <a:latin typeface="Arial" charset="0"/>
            </a:endParaRP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533400" y="3795712"/>
            <a:ext cx="8077200" cy="2528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 dirty="0">
                <a:solidFill>
                  <a:srgbClr val="008000"/>
                </a:solidFill>
                <a:latin typeface="Arial" charset="0"/>
              </a:rPr>
              <a:t>José Cárdenas </a:t>
            </a:r>
            <a:r>
              <a:rPr lang="en-US" altLang="en-US" sz="3200" dirty="0" err="1">
                <a:solidFill>
                  <a:srgbClr val="008000"/>
                </a:solidFill>
                <a:latin typeface="Arial" charset="0"/>
              </a:rPr>
              <a:t>es</a:t>
            </a:r>
            <a:r>
              <a:rPr lang="en-US" altLang="en-US" sz="3200" dirty="0">
                <a:solidFill>
                  <a:srgbClr val="008000"/>
                </a:solidFill>
                <a:latin typeface="Arial" charset="0"/>
              </a:rPr>
              <a:t> un </a:t>
            </a:r>
            <a:r>
              <a:rPr lang="en-US" altLang="en-US" sz="3200" dirty="0" err="1">
                <a:solidFill>
                  <a:srgbClr val="008000"/>
                </a:solidFill>
                <a:latin typeface="Arial" charset="0"/>
              </a:rPr>
              <a:t>muchacho</a:t>
            </a:r>
            <a:r>
              <a:rPr lang="en-US" altLang="en-US" sz="3200" dirty="0">
                <a:solidFill>
                  <a:srgbClr val="008000"/>
                </a:solidFill>
                <a:latin typeface="Arial" charset="0"/>
              </a:rPr>
              <a:t> </a:t>
            </a:r>
            <a:r>
              <a:rPr lang="en-US" altLang="en-US" sz="3200" dirty="0" err="1">
                <a:solidFill>
                  <a:srgbClr val="008000"/>
                </a:solidFill>
                <a:latin typeface="Arial" charset="0"/>
              </a:rPr>
              <a:t>bajo</a:t>
            </a:r>
            <a:r>
              <a:rPr lang="en-US" altLang="en-US" sz="3200" dirty="0">
                <a:solidFill>
                  <a:srgbClr val="008000"/>
                </a:solidFill>
                <a:latin typeface="Arial" charset="0"/>
              </a:rPr>
              <a:t> y </a:t>
            </a:r>
            <a:r>
              <a:rPr lang="en-US" altLang="en-US" sz="3200" dirty="0" err="1">
                <a:solidFill>
                  <a:srgbClr val="008000"/>
                </a:solidFill>
                <a:latin typeface="Arial" charset="0"/>
              </a:rPr>
              <a:t>bastante</a:t>
            </a:r>
            <a:r>
              <a:rPr lang="en-US" altLang="en-US" sz="3200" dirty="0">
                <a:solidFill>
                  <a:srgbClr val="008000"/>
                </a:solidFill>
                <a:latin typeface="Arial" charset="0"/>
              </a:rPr>
              <a:t> </a:t>
            </a:r>
            <a:r>
              <a:rPr lang="en-US" altLang="en-US" sz="3200" dirty="0" err="1">
                <a:solidFill>
                  <a:srgbClr val="008000"/>
                </a:solidFill>
                <a:latin typeface="Arial" charset="0"/>
              </a:rPr>
              <a:t>guapo</a:t>
            </a:r>
            <a:r>
              <a:rPr lang="en-US" altLang="en-US" sz="3200" dirty="0">
                <a:solidFill>
                  <a:srgbClr val="008000"/>
                </a:solidFill>
                <a:latin typeface="Arial" charset="0"/>
              </a:rPr>
              <a:t>.  </a:t>
            </a:r>
            <a:r>
              <a:rPr lang="en-US" altLang="en-US" sz="3200" dirty="0" err="1">
                <a:solidFill>
                  <a:srgbClr val="008000"/>
                </a:solidFill>
                <a:latin typeface="Arial" charset="0"/>
              </a:rPr>
              <a:t>Es</a:t>
            </a:r>
            <a:r>
              <a:rPr lang="en-US" altLang="en-US" sz="3200" dirty="0">
                <a:solidFill>
                  <a:srgbClr val="008000"/>
                </a:solidFill>
                <a:latin typeface="Arial" charset="0"/>
              </a:rPr>
              <a:t> un </a:t>
            </a:r>
            <a:r>
              <a:rPr lang="en-US" altLang="en-US" sz="3200" dirty="0" err="1">
                <a:solidFill>
                  <a:srgbClr val="008000"/>
                </a:solidFill>
                <a:latin typeface="Arial" charset="0"/>
              </a:rPr>
              <a:t>alumno</a:t>
            </a:r>
            <a:r>
              <a:rPr lang="en-US" altLang="en-US" sz="3200" dirty="0">
                <a:solidFill>
                  <a:srgbClr val="008000"/>
                </a:solidFill>
                <a:latin typeface="Arial" charset="0"/>
              </a:rPr>
              <a:t> </a:t>
            </a:r>
            <a:r>
              <a:rPr lang="en-US" altLang="en-US" sz="3200" dirty="0" err="1">
                <a:solidFill>
                  <a:srgbClr val="008000"/>
                </a:solidFill>
                <a:latin typeface="Arial" charset="0"/>
              </a:rPr>
              <a:t>nuevo</a:t>
            </a:r>
            <a:r>
              <a:rPr lang="en-US" altLang="en-US" sz="3200" dirty="0">
                <a:solidFill>
                  <a:srgbClr val="008000"/>
                </a:solidFill>
                <a:latin typeface="Arial" charset="0"/>
              </a:rPr>
              <a:t>. Sandra y José son amigos. José </a:t>
            </a:r>
            <a:r>
              <a:rPr lang="en-US" altLang="en-US" sz="3200" dirty="0" err="1">
                <a:solidFill>
                  <a:srgbClr val="008000"/>
                </a:solidFill>
                <a:latin typeface="Arial" charset="0"/>
              </a:rPr>
              <a:t>es</a:t>
            </a:r>
            <a:r>
              <a:rPr lang="en-US" altLang="en-US" sz="3200" dirty="0">
                <a:solidFill>
                  <a:srgbClr val="008000"/>
                </a:solidFill>
                <a:latin typeface="Arial" charset="0"/>
              </a:rPr>
              <a:t> de Cartagena, Colombia. Anita y Sandra son </a:t>
            </a:r>
            <a:r>
              <a:rPr lang="en-US" altLang="en-US" sz="3200" dirty="0" err="1">
                <a:solidFill>
                  <a:srgbClr val="008000"/>
                </a:solidFill>
                <a:latin typeface="Arial" charset="0"/>
              </a:rPr>
              <a:t>amigas</a:t>
            </a:r>
            <a:r>
              <a:rPr lang="en-US" altLang="en-US" sz="3200" dirty="0">
                <a:solidFill>
                  <a:srgbClr val="008000"/>
                </a:solidFill>
                <a:latin typeface="Arial" charset="0"/>
              </a:rPr>
              <a:t>.  Anita </a:t>
            </a:r>
            <a:r>
              <a:rPr lang="en-US" altLang="en-US" sz="3200" dirty="0" err="1">
                <a:solidFill>
                  <a:srgbClr val="008000"/>
                </a:solidFill>
                <a:latin typeface="Arial" charset="0"/>
              </a:rPr>
              <a:t>es</a:t>
            </a:r>
            <a:r>
              <a:rPr lang="en-US" altLang="en-US" sz="3200" dirty="0">
                <a:solidFill>
                  <a:srgbClr val="008000"/>
                </a:solidFill>
                <a:latin typeface="Arial" charset="0"/>
              </a:rPr>
              <a:t> de Colombia </a:t>
            </a:r>
            <a:r>
              <a:rPr lang="en-US" altLang="en-US" sz="3200" dirty="0" err="1">
                <a:solidFill>
                  <a:srgbClr val="008000"/>
                </a:solidFill>
                <a:latin typeface="Arial" charset="0"/>
              </a:rPr>
              <a:t>también</a:t>
            </a:r>
            <a:r>
              <a:rPr lang="en-US" altLang="en-US" sz="3200" dirty="0">
                <a:solidFill>
                  <a:srgbClr val="008000"/>
                </a:solidFill>
                <a:latin typeface="Arial" charset="0"/>
              </a:rPr>
              <a:t>.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981200"/>
            <a:ext cx="8686800" cy="914400"/>
          </a:xfrm>
        </p:spPr>
        <p:txBody>
          <a:bodyPr/>
          <a:lstStyle/>
          <a:p>
            <a:r>
              <a:rPr lang="en-US" altLang="en-US" sz="4000" b="1" dirty="0" err="1" smtClean="0">
                <a:solidFill>
                  <a:srgbClr val="FF0066"/>
                </a:solidFill>
              </a:rPr>
              <a:t>Practica</a:t>
            </a:r>
            <a:r>
              <a:rPr lang="en-US" altLang="en-US" sz="4000" b="1" dirty="0" smtClean="0">
                <a:solidFill>
                  <a:srgbClr val="FF0066"/>
                </a:solidFill>
              </a:rPr>
              <a:t> Verbal</a:t>
            </a:r>
            <a:endParaRPr lang="en-US" altLang="en-US" sz="4000" b="1" dirty="0">
              <a:solidFill>
                <a:srgbClr val="FF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6856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/>
      <p:bldP spid="6149" grpId="0"/>
      <p:bldP spid="6150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884238"/>
          </a:xfrm>
        </p:spPr>
        <p:txBody>
          <a:bodyPr/>
          <a:lstStyle/>
          <a:p>
            <a:r>
              <a:rPr lang="en-US" dirty="0" err="1" smtClean="0">
                <a:solidFill>
                  <a:srgbClr val="7030A0"/>
                </a:solidFill>
              </a:rPr>
              <a:t>Repaso</a:t>
            </a:r>
            <a:r>
              <a:rPr lang="en-US" dirty="0" smtClean="0">
                <a:solidFill>
                  <a:srgbClr val="7030A0"/>
                </a:solidFill>
              </a:rPr>
              <a:t> de la </a:t>
            </a:r>
            <a:r>
              <a:rPr lang="en-US" dirty="0" err="1" smtClean="0">
                <a:solidFill>
                  <a:srgbClr val="7030A0"/>
                </a:solidFill>
              </a:rPr>
              <a:t>Tarea</a:t>
            </a:r>
            <a:r>
              <a:rPr lang="en-US" dirty="0" smtClean="0">
                <a:solidFill>
                  <a:srgbClr val="7030A0"/>
                </a:solidFill>
              </a:rPr>
              <a:t> 24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9144000" cy="5638800"/>
          </a:xfrm>
        </p:spPr>
        <p:txBody>
          <a:bodyPr/>
          <a:lstStyle/>
          <a:p>
            <a:pPr marL="514350" lvl="0" indent="-514350">
              <a:buFont typeface="+mj-lt"/>
              <a:buAutoNum type="arabicPeriod"/>
            </a:pPr>
            <a:r>
              <a:rPr lang="es-ES_tradnl" dirty="0" smtClean="0"/>
              <a:t>_______________ son </a:t>
            </a:r>
            <a:r>
              <a:rPr lang="es-ES_tradnl" dirty="0"/>
              <a:t>muy talentosos.</a:t>
            </a:r>
            <a:endParaRPr lang="en-US" dirty="0"/>
          </a:p>
          <a:p>
            <a:pPr marL="514350" lvl="0" indent="-514350">
              <a:buFont typeface="+mj-lt"/>
              <a:buAutoNum type="arabicPeriod"/>
            </a:pPr>
            <a:r>
              <a:rPr lang="es-ES_tradnl" dirty="0"/>
              <a:t> </a:t>
            </a:r>
            <a:r>
              <a:rPr lang="es-ES_tradnl" dirty="0" smtClean="0"/>
              <a:t>______ </a:t>
            </a:r>
            <a:r>
              <a:rPr lang="es-ES_tradnl" dirty="0"/>
              <a:t>soy fanático del cine. </a:t>
            </a:r>
            <a:r>
              <a:rPr lang="es-ES_tradnl" sz="2000" i="1" dirty="0"/>
              <a:t>(</a:t>
            </a:r>
            <a:r>
              <a:rPr lang="es-ES_tradnl" sz="2000" i="1" dirty="0" err="1"/>
              <a:t>the</a:t>
            </a:r>
            <a:r>
              <a:rPr lang="es-ES_tradnl" sz="2000" i="1" dirty="0"/>
              <a:t> </a:t>
            </a:r>
            <a:r>
              <a:rPr lang="es-ES_tradnl" sz="2000" i="1" dirty="0" err="1"/>
              <a:t>movies</a:t>
            </a:r>
            <a:r>
              <a:rPr lang="es-ES_tradnl" sz="2000" i="1" dirty="0"/>
              <a:t>)</a:t>
            </a:r>
            <a:endParaRPr lang="en-US" sz="2000" dirty="0"/>
          </a:p>
          <a:p>
            <a:pPr marL="514350" lvl="0" indent="-514350">
              <a:buFont typeface="+mj-lt"/>
              <a:buAutoNum type="arabicPeriod"/>
            </a:pPr>
            <a:r>
              <a:rPr lang="es-ES_tradnl" dirty="0"/>
              <a:t> </a:t>
            </a:r>
            <a:r>
              <a:rPr lang="es-ES_tradnl" dirty="0" smtClean="0"/>
              <a:t>______________ </a:t>
            </a:r>
            <a:r>
              <a:rPr lang="es-ES_tradnl" dirty="0"/>
              <a:t>son estrellas </a:t>
            </a:r>
            <a:r>
              <a:rPr lang="es-ES_tradnl" sz="2000" i="1" dirty="0"/>
              <a:t>(</a:t>
            </a:r>
            <a:r>
              <a:rPr lang="es-ES_tradnl" sz="2000" i="1" dirty="0" err="1"/>
              <a:t>stars</a:t>
            </a:r>
            <a:r>
              <a:rPr lang="es-ES_tradnl" sz="2000" i="1" dirty="0"/>
              <a:t>)</a:t>
            </a:r>
            <a:r>
              <a:rPr lang="es-ES_tradnl" sz="2000" dirty="0"/>
              <a:t> </a:t>
            </a:r>
            <a:r>
              <a:rPr lang="es-ES_tradnl" dirty="0"/>
              <a:t>de películas</a:t>
            </a:r>
            <a:r>
              <a:rPr lang="es-ES_tradnl" sz="2000" dirty="0"/>
              <a:t>.</a:t>
            </a:r>
            <a:r>
              <a:rPr lang="es-ES_tradnl" sz="2000" i="1" dirty="0"/>
              <a:t>(</a:t>
            </a:r>
            <a:r>
              <a:rPr lang="es-ES_tradnl" sz="2000" i="1" dirty="0" err="1"/>
              <a:t>movies</a:t>
            </a:r>
            <a:r>
              <a:rPr lang="es-ES_tradnl" sz="2000" i="1" dirty="0"/>
              <a:t>)</a:t>
            </a:r>
            <a:endParaRPr lang="en-US" sz="2000" dirty="0"/>
          </a:p>
          <a:p>
            <a:pPr marL="514350" lvl="0" indent="-514350">
              <a:buFont typeface="+mj-lt"/>
              <a:buAutoNum type="arabicPeriod"/>
            </a:pPr>
            <a:r>
              <a:rPr lang="es-ES_tradnl" dirty="0"/>
              <a:t> </a:t>
            </a:r>
            <a:r>
              <a:rPr lang="es-ES_tradnl" dirty="0" smtClean="0"/>
              <a:t>______________ </a:t>
            </a:r>
            <a:r>
              <a:rPr lang="es-ES_tradnl" dirty="0"/>
              <a:t>es un buen actor.</a:t>
            </a:r>
            <a:endParaRPr lang="en-US" dirty="0"/>
          </a:p>
          <a:p>
            <a:pPr marL="514350" lvl="0" indent="-514350">
              <a:buFont typeface="+mj-lt"/>
              <a:buAutoNum type="arabicPeriod"/>
            </a:pPr>
            <a:r>
              <a:rPr lang="es-ES_tradnl" dirty="0"/>
              <a:t> </a:t>
            </a:r>
            <a:r>
              <a:rPr lang="es-ES_tradnl" dirty="0" smtClean="0"/>
              <a:t>______________ </a:t>
            </a:r>
            <a:r>
              <a:rPr lang="es-ES_tradnl" dirty="0"/>
              <a:t>es una buena actriz. </a:t>
            </a:r>
            <a:r>
              <a:rPr lang="es-ES_tradnl" sz="2000" i="1" dirty="0"/>
              <a:t>(</a:t>
            </a:r>
            <a:r>
              <a:rPr lang="es-ES_tradnl" sz="2000" i="1" dirty="0" err="1"/>
              <a:t>actress</a:t>
            </a:r>
            <a:r>
              <a:rPr lang="es-ES_tradnl" sz="2000" i="1" dirty="0"/>
              <a:t>)</a:t>
            </a:r>
            <a:endParaRPr lang="en-US" sz="2000" dirty="0"/>
          </a:p>
          <a:p>
            <a:pPr marL="514350" lvl="0" indent="-514350">
              <a:buFont typeface="+mj-lt"/>
              <a:buAutoNum type="arabicPeriod"/>
            </a:pPr>
            <a:r>
              <a:rPr lang="es-ES_tradnl" dirty="0"/>
              <a:t> </a:t>
            </a:r>
            <a:r>
              <a:rPr lang="es-ES_tradnl" dirty="0" smtClean="0"/>
              <a:t>______________ </a:t>
            </a:r>
            <a:r>
              <a:rPr lang="es-ES_tradnl" dirty="0"/>
              <a:t>son populares en los teatros </a:t>
            </a:r>
            <a:r>
              <a:rPr lang="es-ES_tradnl" sz="2000" i="1" dirty="0"/>
              <a:t>(</a:t>
            </a:r>
            <a:r>
              <a:rPr lang="es-ES_tradnl" sz="2000" i="1" dirty="0" err="1"/>
              <a:t>theaters</a:t>
            </a:r>
            <a:r>
              <a:rPr lang="es-ES_tradnl" sz="2000" i="1" dirty="0"/>
              <a:t>)</a:t>
            </a:r>
            <a:endParaRPr lang="en-US" sz="2000" dirty="0"/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______________ </a:t>
            </a:r>
            <a:r>
              <a:rPr lang="es-ES_tradnl" dirty="0"/>
              <a:t>eres dueño </a:t>
            </a:r>
            <a:r>
              <a:rPr lang="es-ES_tradnl" sz="2000" i="1" dirty="0"/>
              <a:t>(</a:t>
            </a:r>
            <a:r>
              <a:rPr lang="es-ES_tradnl" sz="2000" i="1" dirty="0" err="1"/>
              <a:t>owner</a:t>
            </a:r>
            <a:r>
              <a:rPr lang="es-ES_tradnl" sz="2000" i="1" dirty="0"/>
              <a:t>) </a:t>
            </a:r>
            <a:r>
              <a:rPr lang="es-ES_tradnl" dirty="0"/>
              <a:t>de un teatro elegante</a:t>
            </a:r>
            <a:endParaRPr lang="en-US" dirty="0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533400" y="944562"/>
            <a:ext cx="3124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 dirty="0" err="1" smtClean="0">
                <a:solidFill>
                  <a:srgbClr val="008000"/>
                </a:solidFill>
              </a:rPr>
              <a:t>Ellos</a:t>
            </a:r>
            <a:r>
              <a:rPr lang="en-US" altLang="en-US" sz="3200" dirty="0" smtClean="0">
                <a:solidFill>
                  <a:srgbClr val="008000"/>
                </a:solidFill>
              </a:rPr>
              <a:t> </a:t>
            </a:r>
            <a:r>
              <a:rPr lang="en-US" altLang="en-US" sz="3200" dirty="0" err="1" smtClean="0">
                <a:solidFill>
                  <a:srgbClr val="008000"/>
                </a:solidFill>
              </a:rPr>
              <a:t>ellas</a:t>
            </a:r>
            <a:r>
              <a:rPr lang="en-US" altLang="en-US" sz="3200" dirty="0" smtClean="0">
                <a:solidFill>
                  <a:srgbClr val="008000"/>
                </a:solidFill>
              </a:rPr>
              <a:t> </a:t>
            </a:r>
            <a:r>
              <a:rPr lang="en-US" altLang="en-US" sz="3200" dirty="0" err="1" smtClean="0">
                <a:solidFill>
                  <a:srgbClr val="008000"/>
                </a:solidFill>
              </a:rPr>
              <a:t>Uds</a:t>
            </a:r>
            <a:r>
              <a:rPr lang="en-US" altLang="en-US" sz="3200" dirty="0" smtClean="0">
                <a:solidFill>
                  <a:srgbClr val="008000"/>
                </a:solidFill>
              </a:rPr>
              <a:t> </a:t>
            </a:r>
            <a:endParaRPr lang="en-US" altLang="en-US" sz="2800" dirty="0">
              <a:solidFill>
                <a:srgbClr val="008000"/>
              </a:solidFill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685800" y="1554162"/>
            <a:ext cx="3124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 dirty="0" err="1" smtClean="0">
                <a:solidFill>
                  <a:srgbClr val="008000"/>
                </a:solidFill>
              </a:rPr>
              <a:t>Yo</a:t>
            </a:r>
            <a:endParaRPr lang="en-US" altLang="en-US" sz="2800" dirty="0">
              <a:solidFill>
                <a:srgbClr val="008000"/>
              </a:solidFill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685800" y="2163762"/>
            <a:ext cx="3124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 dirty="0" err="1" smtClean="0">
                <a:solidFill>
                  <a:srgbClr val="008000"/>
                </a:solidFill>
              </a:rPr>
              <a:t>Ellos</a:t>
            </a:r>
            <a:r>
              <a:rPr lang="en-US" altLang="en-US" sz="3200" dirty="0" smtClean="0">
                <a:solidFill>
                  <a:srgbClr val="008000"/>
                </a:solidFill>
              </a:rPr>
              <a:t> </a:t>
            </a:r>
            <a:r>
              <a:rPr lang="en-US" altLang="en-US" sz="3200" dirty="0" err="1" smtClean="0">
                <a:solidFill>
                  <a:srgbClr val="008000"/>
                </a:solidFill>
              </a:rPr>
              <a:t>ellas</a:t>
            </a:r>
            <a:r>
              <a:rPr lang="en-US" altLang="en-US" sz="3200" dirty="0" smtClean="0">
                <a:solidFill>
                  <a:srgbClr val="008000"/>
                </a:solidFill>
              </a:rPr>
              <a:t> </a:t>
            </a:r>
            <a:r>
              <a:rPr lang="en-US" altLang="en-US" sz="3200" dirty="0" err="1" smtClean="0">
                <a:solidFill>
                  <a:srgbClr val="008000"/>
                </a:solidFill>
              </a:rPr>
              <a:t>Uds</a:t>
            </a:r>
            <a:r>
              <a:rPr lang="en-US" altLang="en-US" sz="3200" dirty="0" smtClean="0">
                <a:solidFill>
                  <a:srgbClr val="008000"/>
                </a:solidFill>
              </a:rPr>
              <a:t> </a:t>
            </a:r>
            <a:endParaRPr lang="en-US" altLang="en-US" sz="2800" dirty="0">
              <a:solidFill>
                <a:srgbClr val="008000"/>
              </a:solidFill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685800" y="3154362"/>
            <a:ext cx="3124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 dirty="0" err="1" smtClean="0">
                <a:solidFill>
                  <a:srgbClr val="008000"/>
                </a:solidFill>
              </a:rPr>
              <a:t>Él</a:t>
            </a:r>
            <a:endParaRPr lang="en-US" altLang="en-US" sz="2800" dirty="0">
              <a:solidFill>
                <a:srgbClr val="008000"/>
              </a:solidFill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685800" y="3840162"/>
            <a:ext cx="3124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 dirty="0" smtClean="0">
                <a:solidFill>
                  <a:srgbClr val="008000"/>
                </a:solidFill>
              </a:rPr>
              <a:t>Ella</a:t>
            </a:r>
            <a:endParaRPr lang="en-US" altLang="en-US" sz="2800" dirty="0">
              <a:solidFill>
                <a:srgbClr val="008000"/>
              </a:solidFill>
            </a:endParaRP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685800" y="4373562"/>
            <a:ext cx="3124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 dirty="0" err="1" smtClean="0">
                <a:solidFill>
                  <a:srgbClr val="008000"/>
                </a:solidFill>
              </a:rPr>
              <a:t>Ellos</a:t>
            </a:r>
            <a:r>
              <a:rPr lang="en-US" altLang="en-US" sz="3200" dirty="0" smtClean="0">
                <a:solidFill>
                  <a:srgbClr val="008000"/>
                </a:solidFill>
              </a:rPr>
              <a:t> </a:t>
            </a:r>
            <a:r>
              <a:rPr lang="en-US" altLang="en-US" sz="3200" dirty="0" err="1" smtClean="0">
                <a:solidFill>
                  <a:srgbClr val="008000"/>
                </a:solidFill>
              </a:rPr>
              <a:t>ellas</a:t>
            </a:r>
            <a:r>
              <a:rPr lang="en-US" altLang="en-US" sz="3200" dirty="0" smtClean="0">
                <a:solidFill>
                  <a:srgbClr val="008000"/>
                </a:solidFill>
              </a:rPr>
              <a:t> </a:t>
            </a:r>
            <a:r>
              <a:rPr lang="en-US" altLang="en-US" sz="3200" dirty="0" err="1" smtClean="0">
                <a:solidFill>
                  <a:srgbClr val="008000"/>
                </a:solidFill>
              </a:rPr>
              <a:t>Uds</a:t>
            </a:r>
            <a:r>
              <a:rPr lang="en-US" altLang="en-US" sz="3200" dirty="0" smtClean="0">
                <a:solidFill>
                  <a:srgbClr val="008000"/>
                </a:solidFill>
              </a:rPr>
              <a:t> </a:t>
            </a:r>
            <a:endParaRPr lang="en-US" altLang="en-US" sz="2800" dirty="0">
              <a:solidFill>
                <a:srgbClr val="008000"/>
              </a:solidFill>
            </a:endParaRP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990600" y="5440362"/>
            <a:ext cx="2057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3200" dirty="0" err="1" smtClean="0">
                <a:solidFill>
                  <a:srgbClr val="008000"/>
                </a:solidFill>
              </a:rPr>
              <a:t>Tú</a:t>
            </a:r>
            <a:endParaRPr lang="en-US" altLang="en-US" sz="280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877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9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6200"/>
            <a:ext cx="9144000" cy="8458200"/>
          </a:xfrm>
        </p:spPr>
        <p:txBody>
          <a:bodyPr/>
          <a:lstStyle/>
          <a:p>
            <a:pPr marL="0" lvl="0" indent="0">
              <a:buNone/>
            </a:pPr>
            <a:r>
              <a:rPr lang="es-ES_tradnl" dirty="0" smtClean="0"/>
              <a:t>8. ___________ </a:t>
            </a:r>
            <a:r>
              <a:rPr lang="es-ES_tradnl" dirty="0"/>
              <a:t>somos buenos cantantes </a:t>
            </a:r>
            <a:r>
              <a:rPr lang="es-ES_tradnl" sz="1800" i="1" dirty="0"/>
              <a:t>(</a:t>
            </a:r>
            <a:r>
              <a:rPr lang="es-ES_tradnl" sz="1800" i="1" dirty="0" err="1"/>
              <a:t>singers</a:t>
            </a:r>
            <a:r>
              <a:rPr lang="es-ES_tradnl" sz="1800" i="1" dirty="0" smtClean="0"/>
              <a:t>)</a:t>
            </a:r>
            <a:endParaRPr lang="en-US" sz="1800" dirty="0" smtClean="0"/>
          </a:p>
          <a:p>
            <a:pPr marL="0" lvl="0" indent="0">
              <a:buNone/>
            </a:pPr>
            <a:r>
              <a:rPr lang="es-ES_tradnl" dirty="0" smtClean="0"/>
              <a:t>9._________ soy un buen bailarín </a:t>
            </a:r>
            <a:r>
              <a:rPr lang="es-ES_tradnl" sz="2000" i="1" dirty="0" smtClean="0"/>
              <a:t>(</a:t>
            </a:r>
            <a:r>
              <a:rPr lang="es-ES_tradnl" sz="2000" i="1" dirty="0" err="1" smtClean="0"/>
              <a:t>dancer</a:t>
            </a:r>
            <a:r>
              <a:rPr lang="es-ES_tradnl" sz="2000" i="1" dirty="0" smtClean="0"/>
              <a:t> m.)</a:t>
            </a:r>
            <a:endParaRPr lang="en-US" sz="2000" dirty="0" smtClean="0"/>
          </a:p>
          <a:p>
            <a:pPr marL="0" lvl="0" indent="0">
              <a:buNone/>
            </a:pPr>
            <a:r>
              <a:rPr lang="es-ES_tradnl" dirty="0" smtClean="0"/>
              <a:t>10. ____________ </a:t>
            </a:r>
            <a:r>
              <a:rPr lang="es-ES_tradnl" dirty="0"/>
              <a:t>es una bailarina muy popular.</a:t>
            </a:r>
            <a:endParaRPr lang="en-US" dirty="0"/>
          </a:p>
          <a:p>
            <a:pPr marL="0" lvl="0" indent="0">
              <a:buNone/>
            </a:pPr>
            <a:r>
              <a:rPr lang="es-ES_tradnl" dirty="0" smtClean="0"/>
              <a:t>11. ____________ </a:t>
            </a:r>
            <a:r>
              <a:rPr lang="es-ES_tradnl" dirty="0"/>
              <a:t>es un cómico </a:t>
            </a:r>
            <a:r>
              <a:rPr lang="es-ES_tradnl" sz="2000" i="1" dirty="0"/>
              <a:t>(comedian)</a:t>
            </a:r>
            <a:r>
              <a:rPr lang="es-ES_tradnl" sz="2000" dirty="0"/>
              <a:t> </a:t>
            </a:r>
            <a:r>
              <a:rPr lang="es-ES_tradnl" dirty="0"/>
              <a:t>muy gracioso.</a:t>
            </a:r>
            <a:endParaRPr lang="en-US" dirty="0"/>
          </a:p>
          <a:p>
            <a:pPr marL="0" lvl="0" indent="0">
              <a:buNone/>
            </a:pPr>
            <a:r>
              <a:rPr lang="es-ES_tradnl" dirty="0" smtClean="0"/>
              <a:t>12. _____________ </a:t>
            </a:r>
            <a:r>
              <a:rPr lang="es-ES_tradnl" dirty="0"/>
              <a:t>son payasos </a:t>
            </a:r>
            <a:r>
              <a:rPr lang="es-ES_tradnl" sz="2000" i="1" dirty="0"/>
              <a:t>(clowns)</a:t>
            </a:r>
            <a:r>
              <a:rPr lang="es-ES_tradnl" sz="2000" dirty="0"/>
              <a:t> </a:t>
            </a:r>
            <a:r>
              <a:rPr lang="es-ES_tradnl" dirty="0"/>
              <a:t>de circo </a:t>
            </a:r>
            <a:r>
              <a:rPr lang="es-ES_tradnl" sz="2000" i="1" dirty="0"/>
              <a:t>(</a:t>
            </a:r>
            <a:r>
              <a:rPr lang="es-ES_tradnl" sz="2000" i="1" dirty="0" err="1"/>
              <a:t>circus</a:t>
            </a:r>
            <a:r>
              <a:rPr lang="es-ES_tradnl" sz="2000" i="1" dirty="0"/>
              <a:t>).</a:t>
            </a:r>
            <a:endParaRPr lang="en-US" sz="2000" dirty="0"/>
          </a:p>
          <a:p>
            <a:pPr marL="0" lvl="0" indent="0">
              <a:buNone/>
            </a:pPr>
            <a:r>
              <a:rPr lang="es-ES_tradnl" dirty="0" smtClean="0"/>
              <a:t>13. ___________ </a:t>
            </a:r>
            <a:r>
              <a:rPr lang="es-ES_tradnl" dirty="0"/>
              <a:t>son residentes de Hollywood.</a:t>
            </a:r>
            <a:endParaRPr lang="en-US" dirty="0"/>
          </a:p>
          <a:p>
            <a:pPr marL="0" lvl="0" indent="0">
              <a:buNone/>
            </a:pPr>
            <a:r>
              <a:rPr lang="es-ES_tradnl" dirty="0" smtClean="0"/>
              <a:t>14. ____________ </a:t>
            </a:r>
            <a:r>
              <a:rPr lang="es-ES_tradnl" dirty="0"/>
              <a:t>somos turistas en Hollywood.</a:t>
            </a:r>
            <a:endParaRPr lang="en-US" dirty="0"/>
          </a:p>
          <a:p>
            <a:pPr marL="0" lvl="0" indent="0">
              <a:buNone/>
            </a:pPr>
            <a:r>
              <a:rPr lang="es-ES_tradnl" dirty="0" smtClean="0"/>
              <a:t>15. ____________ </a:t>
            </a:r>
            <a:r>
              <a:rPr lang="es-ES_tradnl" dirty="0"/>
              <a:t>es una actriz y cantante muy famosa.</a:t>
            </a:r>
            <a:endParaRPr lang="en-US" dirty="0"/>
          </a:p>
          <a:p>
            <a:pPr marL="0" lvl="0" indent="0">
              <a:buNone/>
            </a:pPr>
            <a:r>
              <a:rPr lang="es-ES_tradnl" dirty="0" smtClean="0"/>
              <a:t>16. ____________ </a:t>
            </a:r>
            <a:r>
              <a:rPr lang="es-ES_tradnl" dirty="0"/>
              <a:t>es </a:t>
            </a:r>
            <a:r>
              <a:rPr lang="es-ES_tradnl" dirty="0" smtClean="0"/>
              <a:t>muy </a:t>
            </a:r>
            <a:r>
              <a:rPr lang="es-ES_tradnl" dirty="0"/>
              <a:t>simpática y bonita.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713509" y="76200"/>
            <a:ext cx="3124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 dirty="0" err="1" smtClean="0">
                <a:solidFill>
                  <a:srgbClr val="008000"/>
                </a:solidFill>
              </a:rPr>
              <a:t>Nosotros</a:t>
            </a:r>
            <a:r>
              <a:rPr lang="en-US" altLang="en-US" sz="3200" dirty="0" smtClean="0">
                <a:solidFill>
                  <a:srgbClr val="008000"/>
                </a:solidFill>
              </a:rPr>
              <a:t> </a:t>
            </a:r>
            <a:endParaRPr lang="en-US" altLang="en-US" sz="2800" dirty="0">
              <a:solidFill>
                <a:srgbClr val="008000"/>
              </a:solidFill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685800" y="685800"/>
            <a:ext cx="3124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 dirty="0" err="1" smtClean="0">
                <a:solidFill>
                  <a:srgbClr val="008000"/>
                </a:solidFill>
              </a:rPr>
              <a:t>Yo</a:t>
            </a:r>
            <a:endParaRPr lang="en-US" altLang="en-US" sz="2800" dirty="0">
              <a:solidFill>
                <a:srgbClr val="008000"/>
              </a:solidFill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838200" y="1219200"/>
            <a:ext cx="3124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 dirty="0" smtClean="0">
                <a:solidFill>
                  <a:srgbClr val="008000"/>
                </a:solidFill>
              </a:rPr>
              <a:t>Ella</a:t>
            </a:r>
            <a:endParaRPr lang="en-US" altLang="en-US" sz="2800" dirty="0">
              <a:solidFill>
                <a:srgbClr val="008000"/>
              </a:solidFill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713509" y="1798638"/>
            <a:ext cx="3124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 dirty="0" err="1" smtClean="0">
                <a:solidFill>
                  <a:srgbClr val="008000"/>
                </a:solidFill>
              </a:rPr>
              <a:t>Él</a:t>
            </a:r>
            <a:endParaRPr lang="en-US" altLang="en-US" sz="2800" dirty="0">
              <a:solidFill>
                <a:srgbClr val="008000"/>
              </a:solidFill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838200" y="2849562"/>
            <a:ext cx="3124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 dirty="0" err="1" smtClean="0">
                <a:solidFill>
                  <a:srgbClr val="008000"/>
                </a:solidFill>
              </a:rPr>
              <a:t>Ellos</a:t>
            </a:r>
            <a:r>
              <a:rPr lang="en-US" altLang="en-US" sz="3200" dirty="0" smtClean="0">
                <a:solidFill>
                  <a:srgbClr val="008000"/>
                </a:solidFill>
              </a:rPr>
              <a:t> </a:t>
            </a:r>
            <a:r>
              <a:rPr lang="en-US" altLang="en-US" sz="3200" dirty="0" err="1" smtClean="0">
                <a:solidFill>
                  <a:srgbClr val="008000"/>
                </a:solidFill>
              </a:rPr>
              <a:t>ellas</a:t>
            </a:r>
            <a:r>
              <a:rPr lang="en-US" altLang="en-US" sz="3200" dirty="0" smtClean="0">
                <a:solidFill>
                  <a:srgbClr val="008000"/>
                </a:solidFill>
              </a:rPr>
              <a:t> </a:t>
            </a:r>
            <a:r>
              <a:rPr lang="en-US" altLang="en-US" sz="3200" dirty="0" err="1" smtClean="0">
                <a:solidFill>
                  <a:srgbClr val="008000"/>
                </a:solidFill>
              </a:rPr>
              <a:t>Uds</a:t>
            </a:r>
            <a:r>
              <a:rPr lang="en-US" altLang="en-US" sz="3200" dirty="0" smtClean="0">
                <a:solidFill>
                  <a:srgbClr val="008000"/>
                </a:solidFill>
              </a:rPr>
              <a:t> </a:t>
            </a:r>
            <a:endParaRPr lang="en-US" altLang="en-US" sz="2800" dirty="0">
              <a:solidFill>
                <a:srgbClr val="008000"/>
              </a:solidFill>
            </a:endParaRP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609600" y="3763962"/>
            <a:ext cx="3124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 dirty="0" err="1" smtClean="0">
                <a:solidFill>
                  <a:srgbClr val="008000"/>
                </a:solidFill>
              </a:rPr>
              <a:t>Ellos</a:t>
            </a:r>
            <a:r>
              <a:rPr lang="en-US" altLang="en-US" sz="3200" dirty="0" smtClean="0">
                <a:solidFill>
                  <a:srgbClr val="008000"/>
                </a:solidFill>
              </a:rPr>
              <a:t> </a:t>
            </a:r>
            <a:r>
              <a:rPr lang="en-US" altLang="en-US" sz="3200" dirty="0" err="1" smtClean="0">
                <a:solidFill>
                  <a:srgbClr val="008000"/>
                </a:solidFill>
              </a:rPr>
              <a:t>ellas</a:t>
            </a:r>
            <a:r>
              <a:rPr lang="en-US" altLang="en-US" sz="3200" dirty="0" smtClean="0">
                <a:solidFill>
                  <a:srgbClr val="008000"/>
                </a:solidFill>
              </a:rPr>
              <a:t> </a:t>
            </a:r>
            <a:r>
              <a:rPr lang="en-US" altLang="en-US" sz="3200" dirty="0" err="1" smtClean="0">
                <a:solidFill>
                  <a:srgbClr val="008000"/>
                </a:solidFill>
              </a:rPr>
              <a:t>Uds</a:t>
            </a:r>
            <a:r>
              <a:rPr lang="en-US" altLang="en-US" sz="3200" dirty="0" smtClean="0">
                <a:solidFill>
                  <a:srgbClr val="008000"/>
                </a:solidFill>
              </a:rPr>
              <a:t> </a:t>
            </a:r>
            <a:endParaRPr lang="en-US" altLang="en-US" sz="2800" dirty="0">
              <a:solidFill>
                <a:srgbClr val="008000"/>
              </a:solidFill>
            </a:endParaRP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838200" y="4373562"/>
            <a:ext cx="3124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 dirty="0" err="1" smtClean="0">
                <a:solidFill>
                  <a:srgbClr val="008000"/>
                </a:solidFill>
              </a:rPr>
              <a:t>Nosotros</a:t>
            </a:r>
            <a:r>
              <a:rPr lang="en-US" altLang="en-US" sz="3200" dirty="0" smtClean="0">
                <a:solidFill>
                  <a:srgbClr val="008000"/>
                </a:solidFill>
              </a:rPr>
              <a:t> </a:t>
            </a:r>
            <a:endParaRPr lang="en-US" altLang="en-US" sz="2800" dirty="0">
              <a:solidFill>
                <a:srgbClr val="008000"/>
              </a:solidFill>
            </a:endParaRP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762000" y="4953000"/>
            <a:ext cx="3124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 dirty="0" smtClean="0">
                <a:solidFill>
                  <a:srgbClr val="008000"/>
                </a:solidFill>
              </a:rPr>
              <a:t>Ella  </a:t>
            </a:r>
            <a:endParaRPr lang="en-US" altLang="en-US" sz="2800" dirty="0">
              <a:solidFill>
                <a:srgbClr val="008000"/>
              </a:solidFill>
            </a:endParaRPr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838200" y="6049962"/>
            <a:ext cx="3124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 dirty="0" smtClean="0">
                <a:solidFill>
                  <a:srgbClr val="008000"/>
                </a:solidFill>
              </a:rPr>
              <a:t>Ella  </a:t>
            </a:r>
            <a:endParaRPr lang="en-US" altLang="en-US" sz="280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088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152400"/>
            <a:ext cx="8229600" cy="1143000"/>
          </a:xfrm>
        </p:spPr>
        <p:txBody>
          <a:bodyPr/>
          <a:lstStyle/>
          <a:p>
            <a:pPr algn="l"/>
            <a:r>
              <a:rPr lang="en-US" altLang="en-US" dirty="0" err="1" smtClean="0">
                <a:solidFill>
                  <a:srgbClr val="FF0066"/>
                </a:solidFill>
              </a:rPr>
              <a:t>Completa</a:t>
            </a:r>
            <a:r>
              <a:rPr lang="en-US" altLang="en-US" dirty="0" smtClean="0">
                <a:solidFill>
                  <a:srgbClr val="FF0066"/>
                </a:solidFill>
              </a:rPr>
              <a:t>:</a:t>
            </a:r>
            <a:endParaRPr lang="en-US" altLang="en-US" dirty="0">
              <a:solidFill>
                <a:srgbClr val="FF0066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66800"/>
            <a:ext cx="8229600" cy="5334000"/>
          </a:xfrm>
        </p:spPr>
        <p:txBody>
          <a:bodyPr/>
          <a:lstStyle/>
          <a:p>
            <a:r>
              <a:rPr lang="en-US" altLang="en-US" sz="2800" dirty="0"/>
              <a:t>Give the correct form of the verb SER</a:t>
            </a:r>
          </a:p>
          <a:p>
            <a:pPr>
              <a:buFontTx/>
              <a:buNone/>
            </a:pPr>
            <a:r>
              <a:rPr lang="en-US" altLang="en-US" sz="2800" dirty="0" err="1"/>
              <a:t>Usted</a:t>
            </a:r>
            <a:r>
              <a:rPr lang="en-US" altLang="en-US" sz="2800" dirty="0"/>
              <a:t>	___________</a:t>
            </a:r>
          </a:p>
          <a:p>
            <a:pPr>
              <a:buFontTx/>
              <a:buNone/>
            </a:pPr>
            <a:r>
              <a:rPr lang="en-US" altLang="en-US" sz="2800" dirty="0" err="1"/>
              <a:t>Tú</a:t>
            </a:r>
            <a:r>
              <a:rPr lang="en-US" altLang="en-US" sz="2800" dirty="0"/>
              <a:t>		___________</a:t>
            </a:r>
          </a:p>
          <a:p>
            <a:pPr>
              <a:buFontTx/>
              <a:buNone/>
            </a:pPr>
            <a:r>
              <a:rPr lang="en-US" altLang="en-US" sz="2800" dirty="0" err="1"/>
              <a:t>Nosotros</a:t>
            </a:r>
            <a:r>
              <a:rPr lang="en-US" altLang="en-US" sz="2800" dirty="0"/>
              <a:t>	___________</a:t>
            </a:r>
          </a:p>
          <a:p>
            <a:pPr>
              <a:buFontTx/>
              <a:buNone/>
            </a:pPr>
            <a:r>
              <a:rPr lang="en-US" altLang="en-US" sz="2800" dirty="0" err="1"/>
              <a:t>Él</a:t>
            </a:r>
            <a:r>
              <a:rPr lang="en-US" altLang="en-US" sz="2800" dirty="0"/>
              <a:t>			___________</a:t>
            </a:r>
          </a:p>
          <a:p>
            <a:pPr>
              <a:buFontTx/>
              <a:buNone/>
            </a:pPr>
            <a:r>
              <a:rPr lang="en-US" altLang="en-US" sz="2800" dirty="0" err="1"/>
              <a:t>Ustedes</a:t>
            </a:r>
            <a:r>
              <a:rPr lang="en-US" altLang="en-US" sz="2800" dirty="0"/>
              <a:t>	___________</a:t>
            </a:r>
          </a:p>
          <a:p>
            <a:pPr>
              <a:buFontTx/>
              <a:buNone/>
            </a:pPr>
            <a:r>
              <a:rPr lang="en-US" altLang="en-US" sz="2800" dirty="0" err="1"/>
              <a:t>Yo</a:t>
            </a:r>
            <a:r>
              <a:rPr lang="en-US" altLang="en-US" sz="2800" dirty="0"/>
              <a:t>		___________</a:t>
            </a:r>
          </a:p>
          <a:p>
            <a:pPr>
              <a:buFontTx/>
              <a:buNone/>
            </a:pPr>
            <a:r>
              <a:rPr lang="en-US" altLang="en-US" sz="2800" dirty="0" err="1"/>
              <a:t>Ellos</a:t>
            </a:r>
            <a:r>
              <a:rPr lang="en-US" altLang="en-US" sz="2800" dirty="0"/>
              <a:t>		___________</a:t>
            </a:r>
          </a:p>
          <a:p>
            <a:pPr>
              <a:buFontTx/>
              <a:buNone/>
            </a:pPr>
            <a:r>
              <a:rPr lang="en-US" altLang="en-US" sz="2800" dirty="0"/>
              <a:t>Ella		___________</a:t>
            </a:r>
          </a:p>
          <a:p>
            <a:pPr>
              <a:buFontTx/>
              <a:buNone/>
            </a:pPr>
            <a:r>
              <a:rPr lang="en-US" altLang="en-US" sz="2800" dirty="0" err="1"/>
              <a:t>Ellas</a:t>
            </a:r>
            <a:r>
              <a:rPr lang="en-US" altLang="en-US" sz="2800" dirty="0"/>
              <a:t>		___________</a:t>
            </a: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2362200" y="1524000"/>
            <a:ext cx="3124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 dirty="0" err="1">
                <a:solidFill>
                  <a:srgbClr val="008000"/>
                </a:solidFill>
              </a:rPr>
              <a:t>es</a:t>
            </a:r>
            <a:r>
              <a:rPr lang="en-US" altLang="en-US" sz="3200" dirty="0">
                <a:solidFill>
                  <a:srgbClr val="008000"/>
                </a:solidFill>
              </a:rPr>
              <a:t> </a:t>
            </a:r>
            <a:endParaRPr lang="en-US" altLang="en-US" sz="2800" dirty="0">
              <a:solidFill>
                <a:srgbClr val="008000"/>
              </a:solidFill>
            </a:endParaRP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2362200" y="2057400"/>
            <a:ext cx="3124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>
                <a:solidFill>
                  <a:srgbClr val="008000"/>
                </a:solidFill>
              </a:rPr>
              <a:t>eres </a:t>
            </a:r>
            <a:endParaRPr lang="en-US" altLang="en-US" sz="2800">
              <a:solidFill>
                <a:srgbClr val="008000"/>
              </a:solidFill>
            </a:endParaRP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2286000" y="2544763"/>
            <a:ext cx="31242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>
                <a:solidFill>
                  <a:srgbClr val="008000"/>
                </a:solidFill>
              </a:rPr>
              <a:t>somos </a:t>
            </a:r>
            <a:endParaRPr lang="en-US" altLang="en-US" sz="2800">
              <a:solidFill>
                <a:srgbClr val="008000"/>
              </a:solidFill>
            </a:endParaRPr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2286000" y="3078163"/>
            <a:ext cx="31242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>
                <a:solidFill>
                  <a:srgbClr val="008000"/>
                </a:solidFill>
              </a:rPr>
              <a:t>es </a:t>
            </a:r>
            <a:endParaRPr lang="en-US" altLang="en-US" sz="2800">
              <a:solidFill>
                <a:srgbClr val="008000"/>
              </a:solidFill>
            </a:endParaRPr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2286000" y="3611563"/>
            <a:ext cx="31242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>
                <a:solidFill>
                  <a:srgbClr val="008000"/>
                </a:solidFill>
              </a:rPr>
              <a:t>son </a:t>
            </a:r>
            <a:endParaRPr lang="en-US" altLang="en-US" sz="2800">
              <a:solidFill>
                <a:srgbClr val="008000"/>
              </a:solidFill>
            </a:endParaRPr>
          </a:p>
        </p:txBody>
      </p:sp>
      <p:sp>
        <p:nvSpPr>
          <p:cNvPr id="5129" name="Text Box 9"/>
          <p:cNvSpPr txBox="1">
            <a:spLocks noChangeArrowheads="1"/>
          </p:cNvSpPr>
          <p:nvPr/>
        </p:nvSpPr>
        <p:spPr bwMode="auto">
          <a:xfrm>
            <a:off x="2286000" y="4114800"/>
            <a:ext cx="3124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>
                <a:solidFill>
                  <a:srgbClr val="008000"/>
                </a:solidFill>
              </a:rPr>
              <a:t>soy </a:t>
            </a:r>
            <a:endParaRPr lang="en-US" altLang="en-US" sz="2800">
              <a:solidFill>
                <a:srgbClr val="008000"/>
              </a:solidFill>
            </a:endParaRPr>
          </a:p>
        </p:txBody>
      </p:sp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2286000" y="4602163"/>
            <a:ext cx="31242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>
                <a:solidFill>
                  <a:srgbClr val="008000"/>
                </a:solidFill>
              </a:rPr>
              <a:t>son</a:t>
            </a:r>
            <a:endParaRPr lang="en-US" altLang="en-US" sz="2800">
              <a:solidFill>
                <a:srgbClr val="008000"/>
              </a:solidFill>
            </a:endParaRPr>
          </a:p>
        </p:txBody>
      </p:sp>
      <p:sp>
        <p:nvSpPr>
          <p:cNvPr id="5131" name="Text Box 11"/>
          <p:cNvSpPr txBox="1">
            <a:spLocks noChangeArrowheads="1"/>
          </p:cNvSpPr>
          <p:nvPr/>
        </p:nvSpPr>
        <p:spPr bwMode="auto">
          <a:xfrm>
            <a:off x="2286000" y="5135563"/>
            <a:ext cx="31242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>
                <a:solidFill>
                  <a:srgbClr val="008000"/>
                </a:solidFill>
              </a:rPr>
              <a:t>es </a:t>
            </a:r>
            <a:endParaRPr lang="en-US" altLang="en-US" sz="2800">
              <a:solidFill>
                <a:srgbClr val="008000"/>
              </a:solidFill>
            </a:endParaRPr>
          </a:p>
        </p:txBody>
      </p:sp>
      <p:sp>
        <p:nvSpPr>
          <p:cNvPr id="5132" name="Text Box 12"/>
          <p:cNvSpPr txBox="1">
            <a:spLocks noChangeArrowheads="1"/>
          </p:cNvSpPr>
          <p:nvPr/>
        </p:nvSpPr>
        <p:spPr bwMode="auto">
          <a:xfrm>
            <a:off x="2286000" y="5638800"/>
            <a:ext cx="3124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>
                <a:solidFill>
                  <a:srgbClr val="008000"/>
                </a:solidFill>
              </a:rPr>
              <a:t>son </a:t>
            </a:r>
            <a:endParaRPr lang="en-US" altLang="en-US" sz="2800">
              <a:solidFill>
                <a:srgbClr val="008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/>
      <p:bldP spid="5125" grpId="0"/>
      <p:bldP spid="5126" grpId="0"/>
      <p:bldP spid="5127" grpId="0"/>
      <p:bldP spid="5128" grpId="0"/>
      <p:bldP spid="5129" grpId="0"/>
      <p:bldP spid="5130" grpId="0"/>
      <p:bldP spid="5131" grpId="0"/>
      <p:bldP spid="513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304800"/>
            <a:ext cx="8229600" cy="1143000"/>
          </a:xfrm>
        </p:spPr>
        <p:txBody>
          <a:bodyPr/>
          <a:lstStyle/>
          <a:p>
            <a:r>
              <a:rPr lang="en-US" altLang="en-US" dirty="0" err="1">
                <a:solidFill>
                  <a:srgbClr val="FF0066"/>
                </a:solidFill>
              </a:rPr>
              <a:t>Practica</a:t>
            </a:r>
            <a:endParaRPr lang="en-US" altLang="en-US" dirty="0">
              <a:solidFill>
                <a:srgbClr val="FF0066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533400"/>
            <a:ext cx="8991600" cy="6172200"/>
          </a:xfrm>
        </p:spPr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es-ES_tradnl" altLang="en-US" sz="2400" dirty="0" err="1"/>
              <a:t>Copy</a:t>
            </a:r>
            <a:r>
              <a:rPr lang="es-ES_tradnl" altLang="en-US" sz="2400" dirty="0"/>
              <a:t> and complete </a:t>
            </a:r>
            <a:r>
              <a:rPr lang="es-ES_tradnl" altLang="en-US" sz="2400" dirty="0" err="1"/>
              <a:t>with</a:t>
            </a:r>
            <a:r>
              <a:rPr lang="es-ES_tradnl" altLang="en-US" sz="2400" dirty="0"/>
              <a:t> </a:t>
            </a:r>
            <a:r>
              <a:rPr lang="es-ES_tradnl" altLang="en-US" sz="2400" dirty="0" err="1"/>
              <a:t>the</a:t>
            </a:r>
            <a:r>
              <a:rPr lang="es-ES_tradnl" altLang="en-US" sz="2400" dirty="0"/>
              <a:t> </a:t>
            </a:r>
            <a:r>
              <a:rPr lang="es-ES_tradnl" altLang="en-US" sz="2400" dirty="0" err="1"/>
              <a:t>correct</a:t>
            </a:r>
            <a:r>
              <a:rPr lang="es-ES_tradnl" altLang="en-US" sz="2400" dirty="0"/>
              <a:t> </a:t>
            </a:r>
            <a:r>
              <a:rPr lang="es-ES_tradnl" altLang="en-US" sz="2400" dirty="0" err="1"/>
              <a:t>form</a:t>
            </a:r>
            <a:r>
              <a:rPr lang="es-ES_tradnl" altLang="en-US" sz="2400" dirty="0"/>
              <a:t> of SER.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400" dirty="0" err="1" smtClean="0"/>
              <a:t>Rosanna</a:t>
            </a:r>
            <a:r>
              <a:rPr lang="es-ES_tradnl" altLang="en-US" sz="2400" dirty="0" smtClean="0"/>
              <a:t> </a:t>
            </a:r>
            <a:r>
              <a:rPr lang="es-ES_tradnl" altLang="en-US" sz="2400" dirty="0"/>
              <a:t>________ inteligente.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400" dirty="0"/>
              <a:t>Yo __________ un alumno bueno.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400" dirty="0" err="1" smtClean="0"/>
              <a:t>Tenzin</a:t>
            </a:r>
            <a:r>
              <a:rPr lang="es-ES_tradnl" altLang="en-US" sz="2400" dirty="0" smtClean="0"/>
              <a:t> y Michelle _______ </a:t>
            </a:r>
            <a:r>
              <a:rPr lang="es-ES_tradnl" altLang="en-US" sz="2400" dirty="0"/>
              <a:t>amigas.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400" dirty="0"/>
              <a:t>Tú __________ cómica.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400" dirty="0" smtClean="0"/>
              <a:t>Nicole </a:t>
            </a:r>
            <a:r>
              <a:rPr lang="es-ES_tradnl" altLang="en-US" sz="2400" dirty="0"/>
              <a:t>y yo __________ serias.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400" dirty="0"/>
              <a:t>¿Ustedes _________ perezosos?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400" dirty="0" err="1" smtClean="0"/>
              <a:t>Deniz</a:t>
            </a:r>
            <a:r>
              <a:rPr lang="es-ES_tradnl" altLang="en-US" sz="2400" dirty="0" smtClean="0"/>
              <a:t> </a:t>
            </a:r>
            <a:r>
              <a:rPr lang="es-ES_tradnl" altLang="en-US" sz="2400" dirty="0"/>
              <a:t>___________ </a:t>
            </a:r>
            <a:r>
              <a:rPr lang="es-ES_tradnl" altLang="en-US" sz="2400" dirty="0" smtClean="0"/>
              <a:t>alto.</a:t>
            </a:r>
            <a:endParaRPr lang="es-ES_tradnl" altLang="en-US" sz="2400" dirty="0"/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s-ES_tradnl" altLang="en-US" sz="2400" dirty="0" err="1" smtClean="0"/>
              <a:t>Myles</a:t>
            </a:r>
            <a:r>
              <a:rPr lang="es-ES_tradnl" altLang="en-US" sz="2400" dirty="0" smtClean="0"/>
              <a:t> </a:t>
            </a:r>
            <a:r>
              <a:rPr lang="es-ES_tradnl" altLang="en-US" sz="2400" dirty="0"/>
              <a:t>y </a:t>
            </a:r>
            <a:r>
              <a:rPr lang="es-ES_tradnl" altLang="en-US" sz="2400" dirty="0" err="1" smtClean="0"/>
              <a:t>Jayden</a:t>
            </a:r>
            <a:r>
              <a:rPr lang="es-ES_tradnl" altLang="en-US" sz="2400" dirty="0" smtClean="0"/>
              <a:t> </a:t>
            </a:r>
            <a:r>
              <a:rPr lang="es-ES_tradnl" altLang="en-US" sz="2400" dirty="0"/>
              <a:t>__________ de Estados Unidos</a:t>
            </a:r>
            <a:r>
              <a:rPr lang="es-ES_tradnl" altLang="en-US" sz="2400" dirty="0" smtClean="0"/>
              <a:t>. 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n-US" sz="2400" dirty="0" smtClean="0"/>
              <a:t>Hernan </a:t>
            </a:r>
            <a:r>
              <a:rPr lang="en-US" sz="2400" dirty="0"/>
              <a:t>_______ </a:t>
            </a:r>
            <a:r>
              <a:rPr lang="en-US" sz="2400" dirty="0" smtClean="0"/>
              <a:t>simpatico.</a:t>
            </a:r>
            <a:endParaRPr lang="en-US" sz="2400" dirty="0"/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n-US" sz="2400" dirty="0"/>
              <a:t> </a:t>
            </a:r>
            <a:r>
              <a:rPr lang="en-US" sz="2400" dirty="0" smtClean="0"/>
              <a:t>Jack </a:t>
            </a:r>
            <a:r>
              <a:rPr lang="en-US" sz="2400" dirty="0"/>
              <a:t>y </a:t>
            </a:r>
            <a:r>
              <a:rPr lang="en-US" sz="2400" dirty="0" smtClean="0"/>
              <a:t>Nicolas______ </a:t>
            </a:r>
            <a:r>
              <a:rPr lang="en-US" sz="2400" dirty="0"/>
              <a:t>amigos.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n-US" sz="2400" dirty="0" err="1"/>
              <a:t>Yo</a:t>
            </a:r>
            <a:r>
              <a:rPr lang="en-US" sz="2400" dirty="0"/>
              <a:t> _______ de Nueva York.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n-US" sz="2400" dirty="0" smtClean="0"/>
              <a:t>Mason </a:t>
            </a:r>
            <a:r>
              <a:rPr lang="en-US" sz="2400" dirty="0"/>
              <a:t>______ un </a:t>
            </a:r>
            <a:r>
              <a:rPr lang="en-US" sz="2400" dirty="0" err="1"/>
              <a:t>alumno</a:t>
            </a:r>
            <a:r>
              <a:rPr lang="en-US" sz="2400" dirty="0"/>
              <a:t> </a:t>
            </a:r>
            <a:r>
              <a:rPr lang="en-US" sz="2400" dirty="0" err="1"/>
              <a:t>bueno</a:t>
            </a:r>
            <a:r>
              <a:rPr lang="en-US" sz="2400" dirty="0"/>
              <a:t>.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n-US" sz="2400" dirty="0" err="1"/>
              <a:t>Tú</a:t>
            </a:r>
            <a:r>
              <a:rPr lang="en-US" sz="2400" dirty="0"/>
              <a:t> ________ </a:t>
            </a:r>
            <a:r>
              <a:rPr lang="en-US" sz="2400" dirty="0" err="1"/>
              <a:t>muy</a:t>
            </a:r>
            <a:r>
              <a:rPr lang="en-US" sz="2400" dirty="0"/>
              <a:t> </a:t>
            </a:r>
            <a:r>
              <a:rPr lang="en-US" sz="2400" dirty="0" err="1"/>
              <a:t>inteligente</a:t>
            </a:r>
            <a:r>
              <a:rPr lang="en-US" sz="2400" dirty="0"/>
              <a:t>.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n-US" sz="2400" dirty="0" smtClean="0"/>
              <a:t>Taron </a:t>
            </a:r>
            <a:r>
              <a:rPr lang="en-US" sz="2400" dirty="0"/>
              <a:t>y </a:t>
            </a:r>
            <a:r>
              <a:rPr lang="en-US" sz="2400" dirty="0" err="1"/>
              <a:t>yo</a:t>
            </a:r>
            <a:r>
              <a:rPr lang="en-US" sz="2400" dirty="0"/>
              <a:t> ___________ </a:t>
            </a:r>
            <a:r>
              <a:rPr lang="en-US" sz="2400" dirty="0" err="1" smtClean="0"/>
              <a:t>morenos</a:t>
            </a:r>
            <a:endParaRPr lang="en-US" sz="2400" dirty="0"/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2362200" y="762000"/>
            <a:ext cx="3124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 dirty="0">
                <a:solidFill>
                  <a:srgbClr val="008000"/>
                </a:solidFill>
              </a:rPr>
              <a:t>es </a:t>
            </a:r>
            <a:endParaRPr lang="en-US" altLang="en-US" sz="2800" dirty="0">
              <a:solidFill>
                <a:srgbClr val="008000"/>
              </a:solidFill>
            </a:endParaRP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1524000" y="1173162"/>
            <a:ext cx="3124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 dirty="0">
                <a:solidFill>
                  <a:srgbClr val="008000"/>
                </a:solidFill>
              </a:rPr>
              <a:t>soy </a:t>
            </a:r>
            <a:endParaRPr lang="en-US" altLang="en-US" sz="2800" dirty="0">
              <a:solidFill>
                <a:srgbClr val="008000"/>
              </a:solidFill>
            </a:endParaRP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3581400" y="1554163"/>
            <a:ext cx="31242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 dirty="0">
                <a:solidFill>
                  <a:srgbClr val="008000"/>
                </a:solidFill>
              </a:rPr>
              <a:t>son</a:t>
            </a:r>
            <a:endParaRPr lang="en-US" altLang="en-US" sz="2800" dirty="0">
              <a:solidFill>
                <a:srgbClr val="008000"/>
              </a:solidFill>
            </a:endParaRPr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1447800" y="1981200"/>
            <a:ext cx="3124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>
                <a:solidFill>
                  <a:srgbClr val="008000"/>
                </a:solidFill>
              </a:rPr>
              <a:t>eres </a:t>
            </a:r>
            <a:endParaRPr lang="en-US" altLang="en-US" sz="2800">
              <a:solidFill>
                <a:srgbClr val="008000"/>
              </a:solidFill>
            </a:endParaRPr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2667000" y="2362200"/>
            <a:ext cx="3124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 dirty="0" err="1">
                <a:solidFill>
                  <a:srgbClr val="008000"/>
                </a:solidFill>
              </a:rPr>
              <a:t>somos</a:t>
            </a:r>
            <a:r>
              <a:rPr lang="en-US" altLang="en-US" sz="3200" dirty="0">
                <a:solidFill>
                  <a:srgbClr val="008000"/>
                </a:solidFill>
              </a:rPr>
              <a:t> </a:t>
            </a:r>
            <a:endParaRPr lang="en-US" altLang="en-US" sz="2800" dirty="0">
              <a:solidFill>
                <a:srgbClr val="008000"/>
              </a:solidFill>
            </a:endParaRPr>
          </a:p>
        </p:txBody>
      </p:sp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2667000" y="2773363"/>
            <a:ext cx="31242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 dirty="0">
                <a:solidFill>
                  <a:srgbClr val="008000"/>
                </a:solidFill>
              </a:rPr>
              <a:t>son </a:t>
            </a:r>
            <a:endParaRPr lang="en-US" altLang="en-US" sz="2800" dirty="0">
              <a:solidFill>
                <a:srgbClr val="008000"/>
              </a:solidFill>
            </a:endParaRPr>
          </a:p>
        </p:txBody>
      </p:sp>
      <p:sp>
        <p:nvSpPr>
          <p:cNvPr id="6154" name="Text Box 10"/>
          <p:cNvSpPr txBox="1">
            <a:spLocks noChangeArrowheads="1"/>
          </p:cNvSpPr>
          <p:nvPr/>
        </p:nvSpPr>
        <p:spPr bwMode="auto">
          <a:xfrm>
            <a:off x="2514600" y="3200400"/>
            <a:ext cx="7239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3200" dirty="0">
                <a:solidFill>
                  <a:srgbClr val="008000"/>
                </a:solidFill>
              </a:rPr>
              <a:t>es </a:t>
            </a:r>
            <a:endParaRPr lang="en-US" altLang="en-US" sz="2800" dirty="0">
              <a:solidFill>
                <a:srgbClr val="008000"/>
              </a:solidFill>
            </a:endParaRPr>
          </a:p>
        </p:txBody>
      </p:sp>
      <p:sp>
        <p:nvSpPr>
          <p:cNvPr id="6155" name="Text Box 11"/>
          <p:cNvSpPr txBox="1">
            <a:spLocks noChangeArrowheads="1"/>
          </p:cNvSpPr>
          <p:nvPr/>
        </p:nvSpPr>
        <p:spPr bwMode="auto">
          <a:xfrm>
            <a:off x="3276600" y="3611563"/>
            <a:ext cx="31242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 dirty="0">
                <a:solidFill>
                  <a:srgbClr val="008000"/>
                </a:solidFill>
              </a:rPr>
              <a:t>son </a:t>
            </a:r>
            <a:endParaRPr lang="en-US" altLang="en-US" sz="2800" dirty="0">
              <a:solidFill>
                <a:srgbClr val="008000"/>
              </a:solidFill>
            </a:endParaRPr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2133600" y="4068762"/>
            <a:ext cx="8763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3200" dirty="0">
                <a:solidFill>
                  <a:srgbClr val="008000"/>
                </a:solidFill>
              </a:rPr>
              <a:t>es </a:t>
            </a:r>
            <a:endParaRPr lang="en-US" altLang="en-US" sz="2800" dirty="0">
              <a:solidFill>
                <a:srgbClr val="008000"/>
              </a:solidFill>
            </a:endParaRPr>
          </a:p>
        </p:txBody>
      </p:sp>
      <p:sp>
        <p:nvSpPr>
          <p:cNvPr id="13" name="Text Box 11"/>
          <p:cNvSpPr txBox="1">
            <a:spLocks noChangeArrowheads="1"/>
          </p:cNvSpPr>
          <p:nvPr/>
        </p:nvSpPr>
        <p:spPr bwMode="auto">
          <a:xfrm>
            <a:off x="2895600" y="4495800"/>
            <a:ext cx="31242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 dirty="0">
                <a:solidFill>
                  <a:srgbClr val="008000"/>
                </a:solidFill>
              </a:rPr>
              <a:t>son </a:t>
            </a:r>
            <a:endParaRPr lang="en-US" altLang="en-US" sz="2800" dirty="0">
              <a:solidFill>
                <a:srgbClr val="008000"/>
              </a:solidFill>
            </a:endParaRPr>
          </a:p>
        </p:txBody>
      </p:sp>
      <p:sp>
        <p:nvSpPr>
          <p:cNvPr id="14" name="Text Box 11"/>
          <p:cNvSpPr txBox="1">
            <a:spLocks noChangeArrowheads="1"/>
          </p:cNvSpPr>
          <p:nvPr/>
        </p:nvSpPr>
        <p:spPr bwMode="auto">
          <a:xfrm>
            <a:off x="1447800" y="4906963"/>
            <a:ext cx="31242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 dirty="0" smtClean="0">
                <a:solidFill>
                  <a:srgbClr val="008000"/>
                </a:solidFill>
              </a:rPr>
              <a:t>soy </a:t>
            </a:r>
            <a:endParaRPr lang="en-US" altLang="en-US" sz="2800" dirty="0">
              <a:solidFill>
                <a:srgbClr val="008000"/>
              </a:solidFill>
            </a:endParaRPr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1676400" y="5364162"/>
            <a:ext cx="3124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 dirty="0">
                <a:solidFill>
                  <a:srgbClr val="008000"/>
                </a:solidFill>
              </a:rPr>
              <a:t>es </a:t>
            </a:r>
            <a:endParaRPr lang="en-US" altLang="en-US" sz="2800" dirty="0">
              <a:solidFill>
                <a:srgbClr val="008000"/>
              </a:solidFill>
            </a:endParaRPr>
          </a:p>
        </p:txBody>
      </p:sp>
      <p:sp>
        <p:nvSpPr>
          <p:cNvPr id="16" name="Text Box 10"/>
          <p:cNvSpPr txBox="1">
            <a:spLocks noChangeArrowheads="1"/>
          </p:cNvSpPr>
          <p:nvPr/>
        </p:nvSpPr>
        <p:spPr bwMode="auto">
          <a:xfrm>
            <a:off x="1295400" y="5791200"/>
            <a:ext cx="3124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 dirty="0" err="1" smtClean="0">
                <a:solidFill>
                  <a:srgbClr val="008000"/>
                </a:solidFill>
              </a:rPr>
              <a:t>eres</a:t>
            </a:r>
            <a:r>
              <a:rPr lang="en-US" altLang="en-US" sz="3200" dirty="0" smtClean="0">
                <a:solidFill>
                  <a:srgbClr val="008000"/>
                </a:solidFill>
              </a:rPr>
              <a:t> </a:t>
            </a:r>
            <a:endParaRPr lang="en-US" altLang="en-US" sz="2800" dirty="0">
              <a:solidFill>
                <a:srgbClr val="008000"/>
              </a:solidFill>
            </a:endParaRPr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2667000" y="6248400"/>
            <a:ext cx="3124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 dirty="0" err="1" smtClean="0">
                <a:solidFill>
                  <a:srgbClr val="008000"/>
                </a:solidFill>
              </a:rPr>
              <a:t>somos</a:t>
            </a:r>
            <a:r>
              <a:rPr lang="en-US" altLang="en-US" sz="3200" dirty="0" smtClean="0">
                <a:solidFill>
                  <a:srgbClr val="008000"/>
                </a:solidFill>
              </a:rPr>
              <a:t> </a:t>
            </a:r>
            <a:endParaRPr lang="en-US" altLang="en-US" sz="280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1956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/>
      <p:bldP spid="6149" grpId="0"/>
      <p:bldP spid="6150" grpId="0"/>
      <p:bldP spid="6151" grpId="0"/>
      <p:bldP spid="6152" grpId="0"/>
      <p:bldP spid="6153" grpId="0"/>
      <p:bldP spid="6154" grpId="0"/>
      <p:bldP spid="6155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>
                <a:solidFill>
                  <a:srgbClr val="FF0066"/>
                </a:solidFill>
              </a:rPr>
              <a:t>Tarea</a:t>
            </a:r>
            <a:r>
              <a:rPr lang="en-US" altLang="en-US" dirty="0">
                <a:solidFill>
                  <a:srgbClr val="FF0066"/>
                </a:solidFill>
              </a:rPr>
              <a:t> # </a:t>
            </a:r>
            <a:r>
              <a:rPr lang="en-US" altLang="en-US" dirty="0" smtClean="0">
                <a:solidFill>
                  <a:srgbClr val="FF0066"/>
                </a:solidFill>
              </a:rPr>
              <a:t>25</a:t>
            </a:r>
            <a:endParaRPr lang="en-US" altLang="en-US" dirty="0">
              <a:solidFill>
                <a:srgbClr val="FF0066"/>
              </a:solidFill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/>
              <a:t>WORKBOOK:</a:t>
            </a:r>
          </a:p>
          <a:p>
            <a:pPr lvl="1"/>
            <a:r>
              <a:rPr lang="en-US" altLang="en-US" dirty="0" err="1"/>
              <a:t>Completa</a:t>
            </a:r>
            <a:r>
              <a:rPr lang="en-US" altLang="en-US" dirty="0"/>
              <a:t> p. 1.15-1.16</a:t>
            </a:r>
          </a:p>
          <a:p>
            <a:r>
              <a:rPr lang="en-US" altLang="en-US" u="sng" dirty="0" smtClean="0"/>
              <a:t>Quiz 3: </a:t>
            </a:r>
            <a:r>
              <a:rPr lang="en-US" altLang="en-US" u="sng" dirty="0" err="1" smtClean="0"/>
              <a:t>Capitulo</a:t>
            </a:r>
            <a:r>
              <a:rPr lang="en-US" altLang="en-US" u="sng" dirty="0" smtClean="0"/>
              <a:t> 1 </a:t>
            </a:r>
            <a:r>
              <a:rPr lang="en-US" altLang="en-US" dirty="0" smtClean="0"/>
              <a:t>on WEDNESDAY!!</a:t>
            </a:r>
            <a:endParaRPr lang="en-US" altLang="en-US" dirty="0"/>
          </a:p>
          <a:p>
            <a:pPr lvl="1"/>
            <a:r>
              <a:rPr lang="en-US" altLang="en-US" dirty="0" smtClean="0"/>
              <a:t>VERB: “</a:t>
            </a:r>
            <a:r>
              <a:rPr lang="en-US" altLang="en-US" dirty="0" err="1" smtClean="0"/>
              <a:t>Ser</a:t>
            </a:r>
            <a:r>
              <a:rPr lang="en-US" altLang="en-US" dirty="0" smtClean="0"/>
              <a:t>”</a:t>
            </a:r>
          </a:p>
          <a:p>
            <a:pPr lvl="1"/>
            <a:r>
              <a:rPr lang="en-US" altLang="en-US" dirty="0" smtClean="0"/>
              <a:t>Pronouns</a:t>
            </a: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4">
      <a:dk1>
        <a:srgbClr val="000000"/>
      </a:dk1>
      <a:lt1>
        <a:srgbClr val="DEF6F1"/>
      </a:lt1>
      <a:dk2>
        <a:srgbClr val="000000"/>
      </a:dk2>
      <a:lt2>
        <a:srgbClr val="969696"/>
      </a:lt2>
      <a:accent1>
        <a:srgbClr val="FFFFFF"/>
      </a:accent1>
      <a:accent2>
        <a:srgbClr val="8DC6FF"/>
      </a:accent2>
      <a:accent3>
        <a:srgbClr val="ECFAF7"/>
      </a:accent3>
      <a:accent4>
        <a:srgbClr val="000000"/>
      </a:accent4>
      <a:accent5>
        <a:srgbClr val="FFFFFF"/>
      </a:accent5>
      <a:accent6>
        <a:srgbClr val="7FB3E7"/>
      </a:accent6>
      <a:hlink>
        <a:srgbClr val="0066CC"/>
      </a:hlink>
      <a:folHlink>
        <a:srgbClr val="00A8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5445</TotalTime>
  <Words>624</Words>
  <Application>Microsoft Office PowerPoint</Application>
  <PresentationFormat>On-screen Show (4:3)</PresentationFormat>
  <Paragraphs>149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Default Design</vt:lpstr>
      <vt:lpstr>Me llamo _________ Clase 602 La fecha es el 5 de diciembre del 2016</vt:lpstr>
      <vt:lpstr>Repaso del Proposito 24</vt:lpstr>
      <vt:lpstr>PowerPoint Presentation</vt:lpstr>
      <vt:lpstr>Practica Verbal</vt:lpstr>
      <vt:lpstr>Repaso de la Tarea 24</vt:lpstr>
      <vt:lpstr>PowerPoint Presentation</vt:lpstr>
      <vt:lpstr>Completa:</vt:lpstr>
      <vt:lpstr>Practica</vt:lpstr>
      <vt:lpstr>Tarea # 25</vt:lpstr>
      <vt:lpstr>Practica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9 N La fecha es el 13 de enero del 2012</dc:title>
  <dc:creator>Helen Zumaeta</dc:creator>
  <cp:lastModifiedBy>Helen Zumaeta</cp:lastModifiedBy>
  <cp:revision>32</cp:revision>
  <cp:lastPrinted>2016-12-05T16:57:29Z</cp:lastPrinted>
  <dcterms:created xsi:type="dcterms:W3CDTF">2012-01-13T17:28:29Z</dcterms:created>
  <dcterms:modified xsi:type="dcterms:W3CDTF">2016-12-05T17:52:29Z</dcterms:modified>
</cp:coreProperties>
</file>